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1" d="100"/>
          <a:sy n="71" d="100"/>
        </p:scale>
        <p:origin x="90"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14" name="Group 22"/>
          <p:cNvGrpSpPr/>
          <p:nvPr/>
        </p:nvGrpSpPr>
        <p:grpSpPr>
          <a:xfrm>
            <a:off x="1688854" y="3088400"/>
            <a:ext cx="10507639" cy="3769601"/>
            <a:chOff x="0" y="0"/>
            <a:chExt cx="10507638" cy="3769600"/>
          </a:xfrm>
        </p:grpSpPr>
        <p:sp>
          <p:nvSpPr>
            <p:cNvPr id="112" name="Freeform 22"/>
            <p:cNvSpPr/>
            <p:nvPr/>
          </p:nvSpPr>
          <p:spPr>
            <a:xfrm flipH="1">
              <a:off x="-1" y="0"/>
              <a:ext cx="10503146" cy="376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05"/>
                  </a:lnTo>
                  <a:lnTo>
                    <a:pt x="20695" y="21600"/>
                  </a:lnTo>
                  <a:lnTo>
                    <a:pt x="0" y="21600"/>
                  </a:lnTo>
                  <a:lnTo>
                    <a:pt x="0" y="21600"/>
                  </a:lnTo>
                  <a:lnTo>
                    <a:pt x="21600" y="21600"/>
                  </a:lnTo>
                  <a:close/>
                </a:path>
              </a:pathLst>
            </a:custGeom>
            <a:solidFill>
              <a:srgbClr val="FF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Right Triangle 24"/>
            <p:cNvSpPr/>
            <p:nvPr/>
          </p:nvSpPr>
          <p:spPr>
            <a:xfrm flipH="1">
              <a:off x="444744" y="158006"/>
              <a:ext cx="10062894" cy="36115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2060">
                <a:alpha val="22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15" name="TextBox 25"/>
          <p:cNvSpPr txBox="1"/>
          <p:nvPr/>
        </p:nvSpPr>
        <p:spPr>
          <a:xfrm>
            <a:off x="6096000" y="5287524"/>
            <a:ext cx="5671038" cy="1336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000" b="1">
                <a:solidFill>
                  <a:srgbClr val="002060"/>
                </a:solidFill>
                <a:latin typeface="Century Gothic"/>
                <a:ea typeface="Century Gothic"/>
                <a:cs typeface="Century Gothic"/>
                <a:sym typeface="Century Gothic"/>
              </a:defRPr>
            </a:lvl1pPr>
          </a:lstStyle>
          <a:p>
            <a:r>
              <a:t>Your Future In the Automotive Industry</a:t>
            </a:r>
          </a:p>
        </p:txBody>
      </p:sp>
      <p:pic>
        <p:nvPicPr>
          <p:cNvPr id="6" name="Picture 5">
            <a:extLst>
              <a:ext uri="{FF2B5EF4-FFF2-40B4-BE49-F238E27FC236}">
                <a16:creationId xmlns:a16="http://schemas.microsoft.com/office/drawing/2014/main" id="{79A1B77D-7168-49E0-8E9D-47F739FE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72" y="198379"/>
            <a:ext cx="3049524" cy="1252728"/>
          </a:xfrm>
          <a:prstGeom prst="rect">
            <a:avLst/>
          </a:prstGeom>
        </p:spPr>
      </p:pic>
      <p:sp>
        <p:nvSpPr>
          <p:cNvPr id="7" name="TextBox 6">
            <a:extLst>
              <a:ext uri="{FF2B5EF4-FFF2-40B4-BE49-F238E27FC236}">
                <a16:creationId xmlns:a16="http://schemas.microsoft.com/office/drawing/2014/main" id="{67CEE47B-6BEA-4057-AEAC-588DBBECBA14}"/>
              </a:ext>
            </a:extLst>
          </p:cNvPr>
          <p:cNvSpPr txBox="1"/>
          <p:nvPr/>
        </p:nvSpPr>
        <p:spPr>
          <a:xfrm>
            <a:off x="269358" y="1350087"/>
            <a:ext cx="2838994"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114"/>
                                        </p:tgtEl>
                                        <p:attrNameLst>
                                          <p:attrName>style.visibility</p:attrName>
                                        </p:attrNameLst>
                                      </p:cBhvr>
                                      <p:to>
                                        <p:strVal val="visible"/>
                                      </p:to>
                                    </p:set>
                                    <p:animEffect transition="in" filter="wipe(down)">
                                      <p:cBhvr>
                                        <p:cTn id="7" dur="1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8" name="Rectangle"/>
          <p:cNvSpPr/>
          <p:nvPr/>
        </p:nvSpPr>
        <p:spPr>
          <a:xfrm>
            <a:off x="20042" y="807243"/>
            <a:ext cx="12151916" cy="5243514"/>
          </a:xfrm>
          <a:prstGeom prst="rect">
            <a:avLst/>
          </a:prstGeom>
          <a:solidFill>
            <a:srgbClr val="FFFFFF">
              <a:alpha val="60053"/>
            </a:srgbClr>
          </a:solidFill>
          <a:ln w="12700">
            <a:solidFill>
              <a:schemeClr val="accent1">
                <a:alpha val="60053"/>
              </a:schemeClr>
            </a:solidFill>
            <a:miter/>
          </a:ln>
        </p:spPr>
        <p:txBody>
          <a:bodyPr lIns="45719" rIns="45719" anchor="ctr"/>
          <a:lstStyle/>
          <a:p>
            <a:endParaRPr/>
          </a:p>
        </p:txBody>
      </p:sp>
      <p:sp>
        <p:nvSpPr>
          <p:cNvPr id="180" name="Title 3"/>
          <p:cNvSpPr txBox="1">
            <a:spLocks noGrp="1"/>
          </p:cNvSpPr>
          <p:nvPr>
            <p:ph type="title"/>
          </p:nvPr>
        </p:nvSpPr>
        <p:spPr>
          <a:xfrm>
            <a:off x="1949401" y="1"/>
            <a:ext cx="10242599" cy="798048"/>
          </a:xfrm>
          <a:prstGeom prst="rect">
            <a:avLst/>
          </a:prstGeom>
        </p:spPr>
        <p:txBody>
          <a:bodyPr/>
          <a:lstStyle>
            <a:lvl1pPr>
              <a:defRPr sz="2800" b="1">
                <a:solidFill>
                  <a:srgbClr val="002060"/>
                </a:solidFill>
                <a:latin typeface="Century Gothic"/>
                <a:ea typeface="Century Gothic"/>
                <a:cs typeface="Century Gothic"/>
                <a:sym typeface="Century Gothic"/>
              </a:defRPr>
            </a:lvl1pPr>
          </a:lstStyle>
          <a:p>
            <a:r>
              <a:t>AUTO PROFESSIONALS DON’T MAKE COMPETITIVE SALARIES.</a:t>
            </a:r>
          </a:p>
        </p:txBody>
      </p:sp>
      <p:sp>
        <p:nvSpPr>
          <p:cNvPr id="181" name="Content Placeholder 4"/>
          <p:cNvSpPr txBox="1">
            <a:spLocks noGrp="1"/>
          </p:cNvSpPr>
          <p:nvPr>
            <p:ph type="body" idx="1"/>
          </p:nvPr>
        </p:nvSpPr>
        <p:spPr>
          <a:xfrm>
            <a:off x="838200" y="1444154"/>
            <a:ext cx="10515600" cy="3709196"/>
          </a:xfrm>
          <a:prstGeom prst="rect">
            <a:avLst/>
          </a:prstGeom>
        </p:spPr>
        <p:txBody>
          <a:bodyPr/>
          <a:lstStyle/>
          <a:p>
            <a:pPr>
              <a:defRPr b="1">
                <a:solidFill>
                  <a:srgbClr val="002060"/>
                </a:solidFill>
                <a:latin typeface="Century Gothic"/>
                <a:ea typeface="Century Gothic"/>
                <a:cs typeface="Century Gothic"/>
                <a:sym typeface="Century Gothic"/>
              </a:defRPr>
            </a:pPr>
            <a:r>
              <a:rPr dirty="0"/>
              <a:t>A career in the automotive industry can be a lucrative position with continued education and experience. </a:t>
            </a:r>
          </a:p>
          <a:p>
            <a:pPr marL="685800" lvl="1" indent="-228600">
              <a:spcBef>
                <a:spcPts val="500"/>
              </a:spcBef>
              <a:defRPr b="1">
                <a:solidFill>
                  <a:srgbClr val="002060"/>
                </a:solidFill>
                <a:latin typeface="Century Gothic"/>
                <a:ea typeface="Century Gothic"/>
                <a:cs typeface="Century Gothic"/>
                <a:sym typeface="Century Gothic"/>
              </a:defRPr>
            </a:pPr>
            <a:r>
              <a:rPr dirty="0"/>
              <a:t>The salary for entry-level auto techs typically starts around $</a:t>
            </a:r>
            <a:r>
              <a:rPr lang="en-US" dirty="0"/>
              <a:t>6</a:t>
            </a:r>
            <a:r>
              <a:rPr dirty="0"/>
              <a:t>0,000 per year, but it can quickly grow to more than $100,000 per year for senior techs. </a:t>
            </a:r>
          </a:p>
          <a:p>
            <a:pPr marL="685800" lvl="1" indent="-228600">
              <a:spcBef>
                <a:spcPts val="500"/>
              </a:spcBef>
              <a:defRPr b="1">
                <a:solidFill>
                  <a:srgbClr val="002060"/>
                </a:solidFill>
                <a:latin typeface="Century Gothic"/>
                <a:ea typeface="Century Gothic"/>
                <a:cs typeface="Century Gothic"/>
                <a:sym typeface="Century Gothic"/>
              </a:defRPr>
            </a:pPr>
            <a:r>
              <a:rPr dirty="0"/>
              <a:t>In addition, most auto careers offer great benefits, comfortable working environments and access to continued training and education.</a:t>
            </a:r>
          </a:p>
        </p:txBody>
      </p:sp>
      <p:pic>
        <p:nvPicPr>
          <p:cNvPr id="182"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985AF4BB-091D-4207-80F6-6ED99B6FE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7ABA773E-F7EE-4F91-B5DE-0405C40E468E}"/>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4" name="Rectangle"/>
          <p:cNvSpPr/>
          <p:nvPr/>
        </p:nvSpPr>
        <p:spPr>
          <a:xfrm>
            <a:off x="20042" y="807243"/>
            <a:ext cx="12151916" cy="5243514"/>
          </a:xfrm>
          <a:prstGeom prst="rect">
            <a:avLst/>
          </a:prstGeom>
          <a:solidFill>
            <a:srgbClr val="FFFFFF">
              <a:alpha val="60096"/>
            </a:srgbClr>
          </a:solidFill>
          <a:ln w="12700">
            <a:solidFill>
              <a:schemeClr val="accent1">
                <a:alpha val="60096"/>
              </a:schemeClr>
            </a:solidFill>
            <a:miter/>
          </a:ln>
        </p:spPr>
        <p:txBody>
          <a:bodyPr lIns="45719" rIns="45719" anchor="ctr"/>
          <a:lstStyle/>
          <a:p>
            <a:endParaRPr/>
          </a:p>
        </p:txBody>
      </p:sp>
      <p:sp>
        <p:nvSpPr>
          <p:cNvPr id="186" name="Title 3"/>
          <p:cNvSpPr txBox="1">
            <a:spLocks noGrp="1"/>
          </p:cNvSpPr>
          <p:nvPr>
            <p:ph type="title"/>
          </p:nvPr>
        </p:nvSpPr>
        <p:spPr>
          <a:xfrm>
            <a:off x="1949401" y="342900"/>
            <a:ext cx="10242599" cy="455148"/>
          </a:xfrm>
          <a:prstGeom prst="rect">
            <a:avLst/>
          </a:prstGeom>
        </p:spPr>
        <p:txBody>
          <a:bodyPr/>
          <a:lstStyle>
            <a:lvl1pPr defTabSz="886968">
              <a:defRPr sz="2425" b="1">
                <a:solidFill>
                  <a:srgbClr val="002060"/>
                </a:solidFill>
                <a:latin typeface="Century Gothic"/>
                <a:ea typeface="Century Gothic"/>
                <a:cs typeface="Century Gothic"/>
                <a:sym typeface="Century Gothic"/>
              </a:defRPr>
            </a:lvl1pPr>
          </a:lstStyle>
          <a:p>
            <a:r>
              <a:t>YOU NEED TO GO TO A FOUR-YEAR COLLEGE TO BE SUCCESSFUL.</a:t>
            </a:r>
          </a:p>
        </p:txBody>
      </p:sp>
      <p:sp>
        <p:nvSpPr>
          <p:cNvPr id="187" name="Content Placeholder 4"/>
          <p:cNvSpPr txBox="1">
            <a:spLocks noGrp="1"/>
          </p:cNvSpPr>
          <p:nvPr>
            <p:ph type="body" idx="1"/>
          </p:nvPr>
        </p:nvSpPr>
        <p:spPr>
          <a:xfrm>
            <a:off x="838200" y="1444154"/>
            <a:ext cx="10515600" cy="3709196"/>
          </a:xfrm>
          <a:prstGeom prst="rect">
            <a:avLst/>
          </a:prstGeom>
        </p:spPr>
        <p:txBody>
          <a:bodyPr/>
          <a:lstStyle/>
          <a:p>
            <a:pPr marL="221742" indent="-221742" defTabSz="886968">
              <a:spcBef>
                <a:spcPts val="900"/>
              </a:spcBef>
              <a:defRPr sz="2716" b="1">
                <a:solidFill>
                  <a:srgbClr val="002060"/>
                </a:solidFill>
                <a:latin typeface="Century Gothic"/>
                <a:ea typeface="Century Gothic"/>
                <a:cs typeface="Century Gothic"/>
                <a:sym typeface="Century Gothic"/>
              </a:defRPr>
            </a:pPr>
            <a:r>
              <a:t>Many employers look for automotive mechanics or technicians who possess a certificate, diploma, or associate degree from an accredited school. After graduating from an automotive program in only two years, you can earn money and gain real-world experience while your friends are still in school. </a:t>
            </a:r>
          </a:p>
          <a:p>
            <a:pPr marL="221742" indent="-221742" defTabSz="886968">
              <a:spcBef>
                <a:spcPts val="900"/>
              </a:spcBef>
              <a:defRPr sz="2716" b="1">
                <a:solidFill>
                  <a:srgbClr val="002060"/>
                </a:solidFill>
                <a:latin typeface="Century Gothic"/>
                <a:ea typeface="Century Gothic"/>
                <a:cs typeface="Century Gothic"/>
                <a:sym typeface="Century Gothic"/>
              </a:defRPr>
            </a:pPr>
            <a:r>
              <a:t>Plus, qualified professionals are in high demand, which means there’s likely an open position waiting for you right now!</a:t>
            </a:r>
          </a:p>
        </p:txBody>
      </p:sp>
      <p:pic>
        <p:nvPicPr>
          <p:cNvPr id="188"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8FE87F0F-25AF-4C10-9354-8C62B950B5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95F2BC3A-2ED0-4FD5-B0C6-627B98A1CBFD}"/>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0" name="Rectangle"/>
          <p:cNvSpPr/>
          <p:nvPr/>
        </p:nvSpPr>
        <p:spPr>
          <a:xfrm>
            <a:off x="14684" y="1064187"/>
            <a:ext cx="12157324" cy="5199959"/>
          </a:xfrm>
          <a:prstGeom prst="rect">
            <a:avLst/>
          </a:prstGeom>
          <a:solidFill>
            <a:srgbClr val="FFFFFF">
              <a:alpha val="68216"/>
            </a:srgbClr>
          </a:solidFill>
          <a:ln w="12700">
            <a:solidFill>
              <a:schemeClr val="accent1">
                <a:alpha val="68216"/>
              </a:schemeClr>
            </a:solidFill>
            <a:miter/>
          </a:ln>
        </p:spPr>
        <p:txBody>
          <a:bodyPr lIns="45719" rIns="45719" anchor="ctr"/>
          <a:lstStyle/>
          <a:p>
            <a:endParaRPr/>
          </a:p>
        </p:txBody>
      </p:sp>
      <p:sp>
        <p:nvSpPr>
          <p:cNvPr id="191" name="Rectangle 5"/>
          <p:cNvSpPr/>
          <p:nvPr/>
        </p:nvSpPr>
        <p:spPr>
          <a:xfrm>
            <a:off x="0" y="1033214"/>
            <a:ext cx="12192000" cy="5261905"/>
          </a:xfrm>
          <a:prstGeom prst="rect">
            <a:avLst/>
          </a:prstGeom>
          <a:solidFill>
            <a:srgbClr val="FFFFFF">
              <a:alpha val="60126"/>
            </a:srgbClr>
          </a:solidFill>
          <a:ln w="12700">
            <a:solidFill>
              <a:schemeClr val="accent1">
                <a:alpha val="60126"/>
              </a:schemeClr>
            </a:solidFill>
            <a:miter/>
          </a:ln>
        </p:spPr>
        <p:txBody>
          <a:bodyPr lIns="45719" rIns="45719" anchor="ctr"/>
          <a:lstStyle/>
          <a:p>
            <a:endParaRPr/>
          </a:p>
        </p:txBody>
      </p:sp>
      <p:sp>
        <p:nvSpPr>
          <p:cNvPr id="192" name="Title 3"/>
          <p:cNvSpPr txBox="1">
            <a:spLocks noGrp="1"/>
          </p:cNvSpPr>
          <p:nvPr>
            <p:ph type="title"/>
          </p:nvPr>
        </p:nvSpPr>
        <p:spPr>
          <a:xfrm>
            <a:off x="-2" y="365125"/>
            <a:ext cx="12192001"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Why Choose a Career in the Automotive Industry</a:t>
            </a:r>
          </a:p>
        </p:txBody>
      </p:sp>
      <p:grpSp>
        <p:nvGrpSpPr>
          <p:cNvPr id="195" name="Flowchart: Off-page Connector 8"/>
          <p:cNvGrpSpPr/>
          <p:nvPr/>
        </p:nvGrpSpPr>
        <p:grpSpPr>
          <a:xfrm>
            <a:off x="533409" y="1614706"/>
            <a:ext cx="806441" cy="783353"/>
            <a:chOff x="0" y="0"/>
            <a:chExt cx="806440" cy="783351"/>
          </a:xfrm>
        </p:grpSpPr>
        <p:sp>
          <p:nvSpPr>
            <p:cNvPr id="193" name="Shape"/>
            <p:cNvSpPr/>
            <p:nvPr/>
          </p:nvSpPr>
          <p:spPr>
            <a:xfrm>
              <a:off x="-1" y="0"/>
              <a:ext cx="806442" cy="783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noFill/>
            <a:ln w="12700" cap="flat">
              <a:solidFill>
                <a:srgbClr val="00206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4" name="01"/>
            <p:cNvSpPr txBox="1"/>
            <p:nvPr/>
          </p:nvSpPr>
          <p:spPr>
            <a:xfrm>
              <a:off x="-1" y="33941"/>
              <a:ext cx="806442"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3700" b="1">
                  <a:ln w="9525">
                    <a:solidFill>
                      <a:srgbClr val="002060"/>
                    </a:solidFill>
                  </a:ln>
                  <a:solidFill>
                    <a:srgbClr val="002060"/>
                  </a:solidFill>
                  <a:latin typeface="FontAwesome"/>
                  <a:ea typeface="FontAwesome"/>
                  <a:cs typeface="FontAwesome"/>
                  <a:sym typeface="FontAwesome"/>
                </a:defRPr>
              </a:lvl1pPr>
            </a:lstStyle>
            <a:p>
              <a:r>
                <a:t>01</a:t>
              </a:r>
            </a:p>
          </p:txBody>
        </p:sp>
      </p:grpSp>
      <p:grpSp>
        <p:nvGrpSpPr>
          <p:cNvPr id="198" name="Flowchart: Off-page Connector 9"/>
          <p:cNvGrpSpPr/>
          <p:nvPr/>
        </p:nvGrpSpPr>
        <p:grpSpPr>
          <a:xfrm>
            <a:off x="533409" y="3198976"/>
            <a:ext cx="806441" cy="809625"/>
            <a:chOff x="0" y="0"/>
            <a:chExt cx="806440" cy="809624"/>
          </a:xfrm>
        </p:grpSpPr>
        <p:sp>
          <p:nvSpPr>
            <p:cNvPr id="196" name="Shape"/>
            <p:cNvSpPr/>
            <p:nvPr/>
          </p:nvSpPr>
          <p:spPr>
            <a:xfrm>
              <a:off x="-1" y="-1"/>
              <a:ext cx="806442" cy="809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noFill/>
            <a:ln w="12700" cap="flat">
              <a:solidFill>
                <a:srgbClr val="00206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7" name="03"/>
            <p:cNvSpPr txBox="1"/>
            <p:nvPr/>
          </p:nvSpPr>
          <p:spPr>
            <a:xfrm>
              <a:off x="-1" y="44449"/>
              <a:ext cx="806442"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3700" b="1">
                  <a:ln w="9525">
                    <a:solidFill>
                      <a:srgbClr val="002060"/>
                    </a:solidFill>
                  </a:ln>
                  <a:solidFill>
                    <a:srgbClr val="002060"/>
                  </a:solidFill>
                  <a:latin typeface="FontAwesome"/>
                  <a:ea typeface="FontAwesome"/>
                  <a:cs typeface="FontAwesome"/>
                  <a:sym typeface="FontAwesome"/>
                </a:defRPr>
              </a:lvl1pPr>
            </a:lstStyle>
            <a:p>
              <a:r>
                <a:t>03</a:t>
              </a:r>
            </a:p>
          </p:txBody>
        </p:sp>
      </p:grpSp>
      <p:grpSp>
        <p:nvGrpSpPr>
          <p:cNvPr id="201" name="Flowchart: Off-page Connector 10"/>
          <p:cNvGrpSpPr/>
          <p:nvPr/>
        </p:nvGrpSpPr>
        <p:grpSpPr>
          <a:xfrm>
            <a:off x="533409" y="4865839"/>
            <a:ext cx="806441" cy="783353"/>
            <a:chOff x="0" y="0"/>
            <a:chExt cx="806440" cy="783351"/>
          </a:xfrm>
        </p:grpSpPr>
        <p:sp>
          <p:nvSpPr>
            <p:cNvPr id="199" name="Shape"/>
            <p:cNvSpPr/>
            <p:nvPr/>
          </p:nvSpPr>
          <p:spPr>
            <a:xfrm>
              <a:off x="-1" y="0"/>
              <a:ext cx="806442" cy="783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noFill/>
            <a:ln w="12700" cap="flat">
              <a:solidFill>
                <a:srgbClr val="00206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0" name="05"/>
            <p:cNvSpPr txBox="1"/>
            <p:nvPr/>
          </p:nvSpPr>
          <p:spPr>
            <a:xfrm>
              <a:off x="-1" y="33941"/>
              <a:ext cx="806442"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3700" b="1">
                  <a:ln w="9525">
                    <a:solidFill>
                      <a:srgbClr val="002060"/>
                    </a:solidFill>
                  </a:ln>
                  <a:solidFill>
                    <a:srgbClr val="002060"/>
                  </a:solidFill>
                  <a:latin typeface="FontAwesome"/>
                  <a:ea typeface="FontAwesome"/>
                  <a:cs typeface="FontAwesome"/>
                  <a:sym typeface="FontAwesome"/>
                </a:defRPr>
              </a:lvl1pPr>
            </a:lstStyle>
            <a:p>
              <a:r>
                <a:t>05</a:t>
              </a:r>
            </a:p>
          </p:txBody>
        </p:sp>
      </p:grpSp>
      <p:grpSp>
        <p:nvGrpSpPr>
          <p:cNvPr id="204" name="Flowchart: Off-page Connector 11"/>
          <p:cNvGrpSpPr/>
          <p:nvPr/>
        </p:nvGrpSpPr>
        <p:grpSpPr>
          <a:xfrm>
            <a:off x="10937878" y="1618246"/>
            <a:ext cx="806441" cy="759759"/>
            <a:chOff x="0" y="0"/>
            <a:chExt cx="806440" cy="759758"/>
          </a:xfrm>
        </p:grpSpPr>
        <p:sp>
          <p:nvSpPr>
            <p:cNvPr id="202" name="Shape"/>
            <p:cNvSpPr/>
            <p:nvPr/>
          </p:nvSpPr>
          <p:spPr>
            <a:xfrm>
              <a:off x="-1" y="-1"/>
              <a:ext cx="806442" cy="7597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noFill/>
            <a:ln w="12700" cap="flat">
              <a:solidFill>
                <a:srgbClr val="00206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 name="02"/>
            <p:cNvSpPr txBox="1"/>
            <p:nvPr/>
          </p:nvSpPr>
          <p:spPr>
            <a:xfrm>
              <a:off x="-1" y="24503"/>
              <a:ext cx="806442"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3700" b="1">
                  <a:solidFill>
                    <a:srgbClr val="002060"/>
                  </a:solidFill>
                  <a:latin typeface="FontAwesome"/>
                  <a:ea typeface="FontAwesome"/>
                  <a:cs typeface="FontAwesome"/>
                  <a:sym typeface="FontAwesome"/>
                </a:defRPr>
              </a:lvl1pPr>
            </a:lstStyle>
            <a:p>
              <a:r>
                <a:t>02</a:t>
              </a:r>
            </a:p>
          </p:txBody>
        </p:sp>
      </p:grpSp>
      <p:grpSp>
        <p:nvGrpSpPr>
          <p:cNvPr id="207" name="Flowchart: Off-page Connector 12"/>
          <p:cNvGrpSpPr/>
          <p:nvPr/>
        </p:nvGrpSpPr>
        <p:grpSpPr>
          <a:xfrm>
            <a:off x="10937878" y="3202084"/>
            <a:ext cx="806441" cy="783353"/>
            <a:chOff x="0" y="0"/>
            <a:chExt cx="806440" cy="783351"/>
          </a:xfrm>
        </p:grpSpPr>
        <p:sp>
          <p:nvSpPr>
            <p:cNvPr id="205" name="Shape"/>
            <p:cNvSpPr/>
            <p:nvPr/>
          </p:nvSpPr>
          <p:spPr>
            <a:xfrm>
              <a:off x="-1" y="0"/>
              <a:ext cx="806442" cy="783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noFill/>
            <a:ln w="12700" cap="flat">
              <a:solidFill>
                <a:srgbClr val="00206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6" name="04"/>
            <p:cNvSpPr txBox="1"/>
            <p:nvPr/>
          </p:nvSpPr>
          <p:spPr>
            <a:xfrm>
              <a:off x="-1" y="33941"/>
              <a:ext cx="806442"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3700" b="1">
                  <a:solidFill>
                    <a:srgbClr val="002060"/>
                  </a:solidFill>
                  <a:latin typeface="FontAwesome"/>
                  <a:ea typeface="FontAwesome"/>
                  <a:cs typeface="FontAwesome"/>
                  <a:sym typeface="FontAwesome"/>
                </a:defRPr>
              </a:lvl1pPr>
            </a:lstStyle>
            <a:p>
              <a:r>
                <a:t>04</a:t>
              </a:r>
            </a:p>
          </p:txBody>
        </p:sp>
      </p:grpSp>
      <p:grpSp>
        <p:nvGrpSpPr>
          <p:cNvPr id="210" name="Flowchart: Off-page Connector 13"/>
          <p:cNvGrpSpPr/>
          <p:nvPr/>
        </p:nvGrpSpPr>
        <p:grpSpPr>
          <a:xfrm>
            <a:off x="10937878" y="4809516"/>
            <a:ext cx="806441" cy="783353"/>
            <a:chOff x="0" y="0"/>
            <a:chExt cx="806440" cy="783351"/>
          </a:xfrm>
        </p:grpSpPr>
        <p:sp>
          <p:nvSpPr>
            <p:cNvPr id="208" name="Shape"/>
            <p:cNvSpPr/>
            <p:nvPr/>
          </p:nvSpPr>
          <p:spPr>
            <a:xfrm>
              <a:off x="-1" y="0"/>
              <a:ext cx="806442" cy="783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noFill/>
            <a:ln w="12700" cap="flat">
              <a:solidFill>
                <a:srgbClr val="00206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9" name="06"/>
            <p:cNvSpPr txBox="1"/>
            <p:nvPr/>
          </p:nvSpPr>
          <p:spPr>
            <a:xfrm>
              <a:off x="-1" y="33941"/>
              <a:ext cx="806442"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3700" b="1">
                  <a:solidFill>
                    <a:srgbClr val="002060"/>
                  </a:solidFill>
                  <a:latin typeface="FontAwesome"/>
                  <a:ea typeface="FontAwesome"/>
                  <a:cs typeface="FontAwesome"/>
                  <a:sym typeface="FontAwesome"/>
                </a:defRPr>
              </a:lvl1pPr>
            </a:lstStyle>
            <a:p>
              <a:r>
                <a:t>06</a:t>
              </a:r>
            </a:p>
          </p:txBody>
        </p:sp>
      </p:grpSp>
      <p:sp>
        <p:nvSpPr>
          <p:cNvPr id="211" name="Straight Connector 14"/>
          <p:cNvSpPr/>
          <p:nvPr/>
        </p:nvSpPr>
        <p:spPr>
          <a:xfrm flipV="1">
            <a:off x="6095998" y="1536111"/>
            <a:ext cx="1" cy="4256114"/>
          </a:xfrm>
          <a:prstGeom prst="line">
            <a:avLst/>
          </a:prstGeom>
          <a:ln w="19050">
            <a:solidFill>
              <a:srgbClr val="002060"/>
            </a:solidFill>
            <a:prstDash val="sysDot"/>
            <a:miter/>
            <a:headEnd type="diamond"/>
            <a:tailEnd type="diamond"/>
          </a:ln>
        </p:spPr>
        <p:txBody>
          <a:bodyPr lIns="45719" rIns="45719"/>
          <a:lstStyle/>
          <a:p>
            <a:endParaRPr/>
          </a:p>
        </p:txBody>
      </p:sp>
      <p:sp>
        <p:nvSpPr>
          <p:cNvPr id="212" name="TextBox 23"/>
          <p:cNvSpPr txBox="1"/>
          <p:nvPr/>
        </p:nvSpPr>
        <p:spPr>
          <a:xfrm>
            <a:off x="1785368" y="1611293"/>
            <a:ext cx="3984617" cy="215901"/>
          </a:xfrm>
          <a:prstGeom prst="rect">
            <a:avLst/>
          </a:prstGeom>
          <a:solidFill>
            <a:srgbClr val="FF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400" b="1">
                <a:solidFill>
                  <a:srgbClr val="FFFFFF"/>
                </a:solidFill>
                <a:latin typeface="Century Gothic"/>
                <a:ea typeface="Century Gothic"/>
                <a:cs typeface="Century Gothic"/>
                <a:sym typeface="Century Gothic"/>
              </a:defRPr>
            </a:lvl1pPr>
          </a:lstStyle>
          <a:p>
            <a:r>
              <a:t>FUEL YOUR FUTURE WITH A JOB THAT FITS YOU</a:t>
            </a:r>
          </a:p>
        </p:txBody>
      </p:sp>
      <p:sp>
        <p:nvSpPr>
          <p:cNvPr id="213" name="TextBox 26"/>
          <p:cNvSpPr txBox="1"/>
          <p:nvPr/>
        </p:nvSpPr>
        <p:spPr>
          <a:xfrm>
            <a:off x="1785370" y="3198748"/>
            <a:ext cx="3984617" cy="215901"/>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400" b="1">
                <a:solidFill>
                  <a:srgbClr val="FFFFFF"/>
                </a:solidFill>
                <a:latin typeface="Century Gothic"/>
                <a:ea typeface="Century Gothic"/>
                <a:cs typeface="Century Gothic"/>
                <a:sym typeface="Century Gothic"/>
              </a:defRPr>
            </a:lvl1pPr>
          </a:lstStyle>
          <a:p>
            <a:r>
              <a:t>CAR CAREERS ARE HOT!</a:t>
            </a:r>
          </a:p>
        </p:txBody>
      </p:sp>
      <p:sp>
        <p:nvSpPr>
          <p:cNvPr id="214" name="TextBox 29"/>
          <p:cNvSpPr txBox="1"/>
          <p:nvPr/>
        </p:nvSpPr>
        <p:spPr>
          <a:xfrm>
            <a:off x="1785371" y="4865611"/>
            <a:ext cx="3984616" cy="215901"/>
          </a:xfrm>
          <a:prstGeom prst="rect">
            <a:avLst/>
          </a:prstGeom>
          <a:solidFill>
            <a:srgbClr val="54823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400" b="1">
                <a:solidFill>
                  <a:srgbClr val="FFFFFF"/>
                </a:solidFill>
                <a:latin typeface="Century Gothic"/>
                <a:ea typeface="Century Gothic"/>
                <a:cs typeface="Century Gothic"/>
                <a:sym typeface="Century Gothic"/>
              </a:defRPr>
            </a:lvl1pPr>
          </a:lstStyle>
          <a:p>
            <a:r>
              <a:t>GET TO YOUR FUTURE – FAST </a:t>
            </a:r>
          </a:p>
        </p:txBody>
      </p:sp>
      <p:sp>
        <p:nvSpPr>
          <p:cNvPr id="215" name="TextBox 32"/>
          <p:cNvSpPr txBox="1"/>
          <p:nvPr/>
        </p:nvSpPr>
        <p:spPr>
          <a:xfrm>
            <a:off x="6498697" y="1618018"/>
            <a:ext cx="3984616" cy="215901"/>
          </a:xfrm>
          <a:prstGeom prst="rect">
            <a:avLst/>
          </a:prstGeom>
          <a:solidFill>
            <a:srgbClr val="7030A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400" b="1">
                <a:solidFill>
                  <a:srgbClr val="FFFFFF"/>
                </a:solidFill>
                <a:latin typeface="Century Gothic"/>
                <a:ea typeface="Century Gothic"/>
                <a:cs typeface="Century Gothic"/>
                <a:sym typeface="Century Gothic"/>
              </a:defRPr>
            </a:lvl1pPr>
          </a:lstStyle>
          <a:p>
            <a:r>
              <a:t>BECOME A PART OF THE REVOLUTION</a:t>
            </a:r>
          </a:p>
        </p:txBody>
      </p:sp>
      <p:sp>
        <p:nvSpPr>
          <p:cNvPr id="216" name="TextBox 35"/>
          <p:cNvSpPr txBox="1"/>
          <p:nvPr/>
        </p:nvSpPr>
        <p:spPr>
          <a:xfrm>
            <a:off x="6491809" y="3198901"/>
            <a:ext cx="3984616" cy="215901"/>
          </a:xfrm>
          <a:prstGeom prst="rect">
            <a:avLst/>
          </a:prstGeom>
          <a:solidFill>
            <a:srgbClr val="0070C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400" b="1">
                <a:solidFill>
                  <a:srgbClr val="FFFFFF"/>
                </a:solidFill>
                <a:latin typeface="Century Gothic"/>
                <a:ea typeface="Century Gothic"/>
                <a:cs typeface="Century Gothic"/>
                <a:sym typeface="Century Gothic"/>
              </a:defRPr>
            </a:lvl1pPr>
          </a:lstStyle>
          <a:p>
            <a:r>
              <a:t>MAKE MONEY NOW AND DOWN THE ROAD</a:t>
            </a:r>
          </a:p>
        </p:txBody>
      </p:sp>
      <p:sp>
        <p:nvSpPr>
          <p:cNvPr id="217" name="TextBox 38"/>
          <p:cNvSpPr txBox="1"/>
          <p:nvPr/>
        </p:nvSpPr>
        <p:spPr>
          <a:xfrm>
            <a:off x="6498695" y="4855457"/>
            <a:ext cx="3984618" cy="215901"/>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1400" b="1">
                <a:solidFill>
                  <a:srgbClr val="FFFFFF"/>
                </a:solidFill>
                <a:latin typeface="Century Gothic"/>
                <a:ea typeface="Century Gothic"/>
                <a:cs typeface="Century Gothic"/>
                <a:sym typeface="Century Gothic"/>
              </a:defRPr>
            </a:lvl1pPr>
          </a:lstStyle>
          <a:p>
            <a:r>
              <a:t>CHART YOUR OWN COURSE!</a:t>
            </a:r>
          </a:p>
        </p:txBody>
      </p:sp>
      <p:sp>
        <p:nvSpPr>
          <p:cNvPr id="218" name="Rectangle 40"/>
          <p:cNvSpPr txBox="1"/>
          <p:nvPr/>
        </p:nvSpPr>
        <p:spPr>
          <a:xfrm>
            <a:off x="1770610" y="1833689"/>
            <a:ext cx="4087257" cy="662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02060"/>
                </a:solidFill>
                <a:latin typeface="Century Gothic"/>
                <a:ea typeface="Century Gothic"/>
                <a:cs typeface="Century Gothic"/>
                <a:sym typeface="Century Gothic"/>
              </a:defRPr>
            </a:lvl1pPr>
          </a:lstStyle>
          <a:p>
            <a:r>
              <a:t>Behind a desk or under the hood—it’s your call. There are service, repair and corporate careers that ALL have openings right now.</a:t>
            </a:r>
          </a:p>
        </p:txBody>
      </p:sp>
      <p:sp>
        <p:nvSpPr>
          <p:cNvPr id="219" name="Rectangle 41"/>
          <p:cNvSpPr txBox="1"/>
          <p:nvPr/>
        </p:nvSpPr>
        <p:spPr>
          <a:xfrm>
            <a:off x="6505585" y="1816674"/>
            <a:ext cx="4276711" cy="1043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02060"/>
                </a:solidFill>
                <a:latin typeface="Century Gothic"/>
                <a:ea typeface="Century Gothic"/>
                <a:cs typeface="Century Gothic"/>
                <a:sym typeface="Century Gothic"/>
              </a:defRPr>
            </a:lvl1pPr>
          </a:lstStyle>
          <a:p>
            <a:r>
              <a:t>Motorheads are welcome…and so are techies. Electronic diagnostic equipment is as much a part of the industry as a wrench. Technology in cars is changing at a fast pace every year to include new advances in fuel economy, body materials and infotainment features.</a:t>
            </a:r>
          </a:p>
        </p:txBody>
      </p:sp>
      <p:sp>
        <p:nvSpPr>
          <p:cNvPr id="220" name="Rectangle 43"/>
          <p:cNvSpPr txBox="1"/>
          <p:nvPr/>
        </p:nvSpPr>
        <p:spPr>
          <a:xfrm>
            <a:off x="1768467" y="3403546"/>
            <a:ext cx="4087253" cy="1043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02060"/>
                </a:solidFill>
                <a:latin typeface="Century Gothic"/>
                <a:ea typeface="Century Gothic"/>
                <a:cs typeface="Century Gothic"/>
                <a:sym typeface="Century Gothic"/>
              </a:defRPr>
            </a:lvl1pPr>
          </a:lstStyle>
          <a:p>
            <a:r>
              <a:t>The auto industry employs 4.6 million people in the U.S. and needs even more to support the high-tech cars of today. From 2016-2026 the industry will need an average of 75,900 new auto technicians and 17,200 new collision repair technicians each year.</a:t>
            </a:r>
          </a:p>
        </p:txBody>
      </p:sp>
      <p:sp>
        <p:nvSpPr>
          <p:cNvPr id="221" name="Rectangle 44"/>
          <p:cNvSpPr txBox="1"/>
          <p:nvPr/>
        </p:nvSpPr>
        <p:spPr>
          <a:xfrm>
            <a:off x="6491808" y="3414248"/>
            <a:ext cx="4106282" cy="1043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02060"/>
                </a:solidFill>
                <a:latin typeface="Century Gothic"/>
                <a:ea typeface="Century Gothic"/>
                <a:cs typeface="Century Gothic"/>
                <a:sym typeface="Century Gothic"/>
              </a:defRPr>
            </a:lvl1pPr>
          </a:lstStyle>
          <a:p>
            <a:r>
              <a:t>These are not dead-end jobs. Auto professionals earn competitive salaries, with many entry-levels jobs over $35K. And you can make more than $60,000 per year after gaining some real-world experience. Superstars can make six figures.</a:t>
            </a:r>
          </a:p>
        </p:txBody>
      </p:sp>
      <p:sp>
        <p:nvSpPr>
          <p:cNvPr id="222" name="Rectangle 45"/>
          <p:cNvSpPr txBox="1"/>
          <p:nvPr/>
        </p:nvSpPr>
        <p:spPr>
          <a:xfrm>
            <a:off x="1787519" y="5124375"/>
            <a:ext cx="4068200"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02060"/>
                </a:solidFill>
                <a:latin typeface="Century Gothic"/>
                <a:ea typeface="Century Gothic"/>
                <a:cs typeface="Century Gothic"/>
                <a:sym typeface="Century Gothic"/>
              </a:defRPr>
            </a:lvl1pPr>
          </a:lstStyle>
          <a:p>
            <a:r>
              <a:t>Go from just thinking about it to working and getting paid in only two years! Two-year college programs offer hands-on educational training that will prepare you for the hands-on work you’ll do in your career.</a:t>
            </a:r>
          </a:p>
        </p:txBody>
      </p:sp>
      <p:sp>
        <p:nvSpPr>
          <p:cNvPr id="223" name="Rectangle 46"/>
          <p:cNvSpPr txBox="1"/>
          <p:nvPr/>
        </p:nvSpPr>
        <p:spPr>
          <a:xfrm>
            <a:off x="6481208" y="5107321"/>
            <a:ext cx="4044924"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02060"/>
                </a:solidFill>
                <a:latin typeface="Century Gothic"/>
                <a:ea typeface="Century Gothic"/>
                <a:cs typeface="Century Gothic"/>
                <a:sym typeface="Century Gothic"/>
              </a:defRPr>
            </a:lvl1pPr>
          </a:lstStyle>
          <a:p>
            <a:r>
              <a:t>An automotive career hands you the keys to your future. A career in the auto industry provides stable, long-term employment that allows you to work anywhere in the country or throughout the world.</a:t>
            </a:r>
          </a:p>
        </p:txBody>
      </p:sp>
      <p:sp>
        <p:nvSpPr>
          <p:cNvPr id="224" name="Isosceles Triangle 47"/>
          <p:cNvSpPr/>
          <p:nvPr/>
        </p:nvSpPr>
        <p:spPr>
          <a:xfrm rot="16200000">
            <a:off x="5841980" y="1628714"/>
            <a:ext cx="167176" cy="181056"/>
          </a:xfrm>
          <a:prstGeom prst="triangle">
            <a:avLst/>
          </a:prstGeom>
          <a:solidFill>
            <a:srgbClr val="FF0000"/>
          </a:solidFill>
          <a:ln w="6350">
            <a:solidFill>
              <a:srgbClr val="002060"/>
            </a:solidFill>
          </a:ln>
        </p:spPr>
        <p:txBody>
          <a:bodyPr lIns="45719" rIns="45719" anchor="ctr"/>
          <a:lstStyle/>
          <a:p>
            <a:pPr algn="ctr">
              <a:defRPr sz="1600" b="1">
                <a:solidFill>
                  <a:srgbClr val="404040"/>
                </a:solidFill>
              </a:defRPr>
            </a:pPr>
            <a:endParaRPr/>
          </a:p>
        </p:txBody>
      </p:sp>
      <p:sp>
        <p:nvSpPr>
          <p:cNvPr id="225" name="Isosceles Triangle 48"/>
          <p:cNvSpPr/>
          <p:nvPr/>
        </p:nvSpPr>
        <p:spPr>
          <a:xfrm rot="16200000">
            <a:off x="5841979" y="3217437"/>
            <a:ext cx="167175" cy="181056"/>
          </a:xfrm>
          <a:prstGeom prst="triangle">
            <a:avLst/>
          </a:prstGeom>
          <a:solidFill>
            <a:schemeClr val="accent2"/>
          </a:solidFill>
          <a:ln w="6350">
            <a:solidFill>
              <a:srgbClr val="002060"/>
            </a:solidFill>
          </a:ln>
        </p:spPr>
        <p:txBody>
          <a:bodyPr lIns="45719" rIns="45719" anchor="ctr"/>
          <a:lstStyle/>
          <a:p>
            <a:pPr algn="ctr">
              <a:defRPr sz="1600" b="1">
                <a:solidFill>
                  <a:srgbClr val="404040"/>
                </a:solidFill>
              </a:defRPr>
            </a:pPr>
            <a:endParaRPr/>
          </a:p>
        </p:txBody>
      </p:sp>
      <p:sp>
        <p:nvSpPr>
          <p:cNvPr id="226" name="Isosceles Triangle 49"/>
          <p:cNvSpPr/>
          <p:nvPr/>
        </p:nvSpPr>
        <p:spPr>
          <a:xfrm rot="16200000">
            <a:off x="5841979" y="4884241"/>
            <a:ext cx="167175" cy="181055"/>
          </a:xfrm>
          <a:prstGeom prst="triangle">
            <a:avLst/>
          </a:prstGeom>
          <a:solidFill>
            <a:srgbClr val="548235"/>
          </a:solidFill>
          <a:ln w="6350">
            <a:solidFill>
              <a:srgbClr val="002060"/>
            </a:solidFill>
          </a:ln>
        </p:spPr>
        <p:txBody>
          <a:bodyPr lIns="45719" rIns="45719" anchor="ctr"/>
          <a:lstStyle/>
          <a:p>
            <a:pPr algn="ctr">
              <a:defRPr sz="1600" b="1">
                <a:solidFill>
                  <a:srgbClr val="404040"/>
                </a:solidFill>
              </a:defRPr>
            </a:pPr>
            <a:endParaRPr/>
          </a:p>
        </p:txBody>
      </p:sp>
      <p:sp>
        <p:nvSpPr>
          <p:cNvPr id="227" name="Isosceles Triangle 50"/>
          <p:cNvSpPr/>
          <p:nvPr/>
        </p:nvSpPr>
        <p:spPr>
          <a:xfrm rot="5400000" flipH="1">
            <a:off x="6187823" y="1628714"/>
            <a:ext cx="167175" cy="181056"/>
          </a:xfrm>
          <a:prstGeom prst="triangle">
            <a:avLst/>
          </a:prstGeom>
          <a:solidFill>
            <a:srgbClr val="7030A0"/>
          </a:solidFill>
          <a:ln w="6350">
            <a:solidFill>
              <a:srgbClr val="002060"/>
            </a:solidFill>
          </a:ln>
        </p:spPr>
        <p:txBody>
          <a:bodyPr lIns="45719" rIns="45719" anchor="ctr"/>
          <a:lstStyle/>
          <a:p>
            <a:pPr algn="ctr">
              <a:defRPr sz="1600" b="1">
                <a:solidFill>
                  <a:srgbClr val="404040"/>
                </a:solidFill>
              </a:defRPr>
            </a:pPr>
            <a:endParaRPr/>
          </a:p>
        </p:txBody>
      </p:sp>
      <p:sp>
        <p:nvSpPr>
          <p:cNvPr id="228" name="Isosceles Triangle 52"/>
          <p:cNvSpPr/>
          <p:nvPr/>
        </p:nvSpPr>
        <p:spPr>
          <a:xfrm rot="5400000" flipH="1">
            <a:off x="6184131" y="3217437"/>
            <a:ext cx="167175" cy="181057"/>
          </a:xfrm>
          <a:prstGeom prst="triangle">
            <a:avLst/>
          </a:prstGeom>
          <a:solidFill>
            <a:srgbClr val="0070C0"/>
          </a:solidFill>
          <a:ln w="6350">
            <a:solidFill>
              <a:srgbClr val="002060"/>
            </a:solidFill>
          </a:ln>
        </p:spPr>
        <p:txBody>
          <a:bodyPr lIns="45719" rIns="45719" anchor="ctr"/>
          <a:lstStyle/>
          <a:p>
            <a:pPr algn="ctr">
              <a:defRPr sz="1600" b="1">
                <a:solidFill>
                  <a:srgbClr val="404040"/>
                </a:solidFill>
              </a:defRPr>
            </a:pPr>
            <a:endParaRPr/>
          </a:p>
        </p:txBody>
      </p:sp>
      <p:sp>
        <p:nvSpPr>
          <p:cNvPr id="229" name="Isosceles Triangle 53"/>
          <p:cNvSpPr/>
          <p:nvPr/>
        </p:nvSpPr>
        <p:spPr>
          <a:xfrm rot="5400000" flipH="1">
            <a:off x="6187825" y="4884241"/>
            <a:ext cx="167174" cy="181055"/>
          </a:xfrm>
          <a:prstGeom prst="triangle">
            <a:avLst/>
          </a:prstGeom>
          <a:solidFill>
            <a:schemeClr val="accent4"/>
          </a:solidFill>
          <a:ln w="6350">
            <a:solidFill>
              <a:srgbClr val="002060"/>
            </a:solidFill>
          </a:ln>
        </p:spPr>
        <p:txBody>
          <a:bodyPr lIns="45719" rIns="45719" anchor="ctr"/>
          <a:lstStyle/>
          <a:p>
            <a:pPr algn="ctr">
              <a:defRPr sz="1600" b="1">
                <a:solidFill>
                  <a:srgbClr val="404040"/>
                </a:solidFill>
              </a:defRPr>
            </a:pPr>
            <a:endParaRPr/>
          </a:p>
        </p:txBody>
      </p:sp>
      <p:pic>
        <p:nvPicPr>
          <p:cNvPr id="42" name="Picture 41">
            <a:extLst>
              <a:ext uri="{FF2B5EF4-FFF2-40B4-BE49-F238E27FC236}">
                <a16:creationId xmlns:a16="http://schemas.microsoft.com/office/drawing/2014/main" id="{A2849617-B8DF-4514-A2D5-C78C28D1F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43" name="TextBox 42">
            <a:extLst>
              <a:ext uri="{FF2B5EF4-FFF2-40B4-BE49-F238E27FC236}">
                <a16:creationId xmlns:a16="http://schemas.microsoft.com/office/drawing/2014/main" id="{D6844FD9-ACF3-4016-AA72-2EB250686F09}"/>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1"/>
                                        </p:tgtEl>
                                        <p:attrNameLst>
                                          <p:attrName>style.visibility</p:attrName>
                                        </p:attrNameLst>
                                      </p:cBhvr>
                                      <p:to>
                                        <p:strVal val="visible"/>
                                      </p:to>
                                    </p:set>
                                    <p:animEffect transition="in" filter="wipe(left)">
                                      <p:cBhvr>
                                        <p:cTn id="7" dur="1000"/>
                                        <p:tgtEl>
                                          <p:spTgt spid="191"/>
                                        </p:tgtEl>
                                      </p:cBhvr>
                                    </p:animEffect>
                                  </p:childTnLst>
                                </p:cTn>
                              </p:par>
                            </p:childTnLst>
                          </p:cTn>
                        </p:par>
                        <p:par>
                          <p:cTn id="8" fill="hold">
                            <p:stCondLst>
                              <p:cond delay="1000"/>
                            </p:stCondLst>
                            <p:childTnLst>
                              <p:par>
                                <p:cTn id="9" presetID="2" presetClass="entr" presetSubtype="4" fill="hold" grpId="2" nodeType="afterEffect">
                                  <p:stCondLst>
                                    <p:cond delay="0"/>
                                  </p:stCondLst>
                                  <p:iterate>
                                    <p:tmAbs val="0"/>
                                  </p:iterate>
                                  <p:childTnLst>
                                    <p:set>
                                      <p:cBhvr>
                                        <p:cTn id="10" fill="hold"/>
                                        <p:tgtEl>
                                          <p:spTgt spid="195"/>
                                        </p:tgtEl>
                                        <p:attrNameLst>
                                          <p:attrName>style.visibility</p:attrName>
                                        </p:attrNameLst>
                                      </p:cBhvr>
                                      <p:to>
                                        <p:strVal val="visible"/>
                                      </p:to>
                                    </p:set>
                                    <p:anim calcmode="lin" valueType="num">
                                      <p:cBhvr>
                                        <p:cTn id="11" dur="500" fill="hold"/>
                                        <p:tgtEl>
                                          <p:spTgt spid="195"/>
                                        </p:tgtEl>
                                        <p:attrNameLst>
                                          <p:attrName>ppt_x</p:attrName>
                                        </p:attrNameLst>
                                      </p:cBhvr>
                                      <p:tavLst>
                                        <p:tav tm="0">
                                          <p:val>
                                            <p:strVal val="#ppt_x"/>
                                          </p:val>
                                        </p:tav>
                                        <p:tav tm="100000">
                                          <p:val>
                                            <p:strVal val="#ppt_x"/>
                                          </p:val>
                                        </p:tav>
                                      </p:tavLst>
                                    </p:anim>
                                    <p:anim calcmode="lin" valueType="num">
                                      <p:cBhvr>
                                        <p:cTn id="12" dur="500" fill="hold"/>
                                        <p:tgtEl>
                                          <p:spTgt spid="19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3" nodeType="afterEffect">
                                  <p:stCondLst>
                                    <p:cond delay="0"/>
                                  </p:stCondLst>
                                  <p:iterate>
                                    <p:tmAbs val="0"/>
                                  </p:iterate>
                                  <p:childTnLst>
                                    <p:set>
                                      <p:cBhvr>
                                        <p:cTn id="15" fill="hold"/>
                                        <p:tgtEl>
                                          <p:spTgt spid="198"/>
                                        </p:tgtEl>
                                        <p:attrNameLst>
                                          <p:attrName>style.visibility</p:attrName>
                                        </p:attrNameLst>
                                      </p:cBhvr>
                                      <p:to>
                                        <p:strVal val="visible"/>
                                      </p:to>
                                    </p:set>
                                    <p:anim calcmode="lin" valueType="num">
                                      <p:cBhvr>
                                        <p:cTn id="16" dur="500" fill="hold"/>
                                        <p:tgtEl>
                                          <p:spTgt spid="198"/>
                                        </p:tgtEl>
                                        <p:attrNameLst>
                                          <p:attrName>ppt_x</p:attrName>
                                        </p:attrNameLst>
                                      </p:cBhvr>
                                      <p:tavLst>
                                        <p:tav tm="0">
                                          <p:val>
                                            <p:strVal val="#ppt_x"/>
                                          </p:val>
                                        </p:tav>
                                        <p:tav tm="100000">
                                          <p:val>
                                            <p:strVal val="#ppt_x"/>
                                          </p:val>
                                        </p:tav>
                                      </p:tavLst>
                                    </p:anim>
                                    <p:anim calcmode="lin" valueType="num">
                                      <p:cBhvr>
                                        <p:cTn id="17" dur="500" fill="hold"/>
                                        <p:tgtEl>
                                          <p:spTgt spid="19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4" nodeType="afterEffect">
                                  <p:stCondLst>
                                    <p:cond delay="0"/>
                                  </p:stCondLst>
                                  <p:iterate>
                                    <p:tmAbs val="0"/>
                                  </p:iterate>
                                  <p:childTnLst>
                                    <p:set>
                                      <p:cBhvr>
                                        <p:cTn id="20" fill="hold"/>
                                        <p:tgtEl>
                                          <p:spTgt spid="201"/>
                                        </p:tgtEl>
                                        <p:attrNameLst>
                                          <p:attrName>style.visibility</p:attrName>
                                        </p:attrNameLst>
                                      </p:cBhvr>
                                      <p:to>
                                        <p:strVal val="visible"/>
                                      </p:to>
                                    </p:set>
                                    <p:anim calcmode="lin" valueType="num">
                                      <p:cBhvr>
                                        <p:cTn id="21" dur="500" fill="hold"/>
                                        <p:tgtEl>
                                          <p:spTgt spid="201"/>
                                        </p:tgtEl>
                                        <p:attrNameLst>
                                          <p:attrName>ppt_x</p:attrName>
                                        </p:attrNameLst>
                                      </p:cBhvr>
                                      <p:tavLst>
                                        <p:tav tm="0">
                                          <p:val>
                                            <p:strVal val="#ppt_x"/>
                                          </p:val>
                                        </p:tav>
                                        <p:tav tm="100000">
                                          <p:val>
                                            <p:strVal val="#ppt_x"/>
                                          </p:val>
                                        </p:tav>
                                      </p:tavLst>
                                    </p:anim>
                                    <p:anim calcmode="lin" valueType="num">
                                      <p:cBhvr>
                                        <p:cTn id="22" dur="500" fill="hold"/>
                                        <p:tgtEl>
                                          <p:spTgt spid="201"/>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5" nodeType="afterEffect">
                                  <p:stCondLst>
                                    <p:cond delay="0"/>
                                  </p:stCondLst>
                                  <p:iterate>
                                    <p:tmAbs val="0"/>
                                  </p:iterate>
                                  <p:childTnLst>
                                    <p:set>
                                      <p:cBhvr>
                                        <p:cTn id="25" fill="hold"/>
                                        <p:tgtEl>
                                          <p:spTgt spid="204"/>
                                        </p:tgtEl>
                                        <p:attrNameLst>
                                          <p:attrName>style.visibility</p:attrName>
                                        </p:attrNameLst>
                                      </p:cBhvr>
                                      <p:to>
                                        <p:strVal val="visible"/>
                                      </p:to>
                                    </p:set>
                                    <p:anim calcmode="lin" valueType="num">
                                      <p:cBhvr>
                                        <p:cTn id="26" dur="500" fill="hold"/>
                                        <p:tgtEl>
                                          <p:spTgt spid="204"/>
                                        </p:tgtEl>
                                        <p:attrNameLst>
                                          <p:attrName>ppt_x</p:attrName>
                                        </p:attrNameLst>
                                      </p:cBhvr>
                                      <p:tavLst>
                                        <p:tav tm="0">
                                          <p:val>
                                            <p:strVal val="#ppt_x"/>
                                          </p:val>
                                        </p:tav>
                                        <p:tav tm="100000">
                                          <p:val>
                                            <p:strVal val="#ppt_x"/>
                                          </p:val>
                                        </p:tav>
                                      </p:tavLst>
                                    </p:anim>
                                    <p:anim calcmode="lin" valueType="num">
                                      <p:cBhvr>
                                        <p:cTn id="27" dur="500" fill="hold"/>
                                        <p:tgtEl>
                                          <p:spTgt spid="20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6" nodeType="afterEffect">
                                  <p:stCondLst>
                                    <p:cond delay="0"/>
                                  </p:stCondLst>
                                  <p:iterate>
                                    <p:tmAbs val="0"/>
                                  </p:iterate>
                                  <p:childTnLst>
                                    <p:set>
                                      <p:cBhvr>
                                        <p:cTn id="30" fill="hold"/>
                                        <p:tgtEl>
                                          <p:spTgt spid="207"/>
                                        </p:tgtEl>
                                        <p:attrNameLst>
                                          <p:attrName>style.visibility</p:attrName>
                                        </p:attrNameLst>
                                      </p:cBhvr>
                                      <p:to>
                                        <p:strVal val="visible"/>
                                      </p:to>
                                    </p:set>
                                    <p:anim calcmode="lin" valueType="num">
                                      <p:cBhvr>
                                        <p:cTn id="31" dur="500" fill="hold"/>
                                        <p:tgtEl>
                                          <p:spTgt spid="207"/>
                                        </p:tgtEl>
                                        <p:attrNameLst>
                                          <p:attrName>ppt_x</p:attrName>
                                        </p:attrNameLst>
                                      </p:cBhvr>
                                      <p:tavLst>
                                        <p:tav tm="0">
                                          <p:val>
                                            <p:strVal val="#ppt_x"/>
                                          </p:val>
                                        </p:tav>
                                        <p:tav tm="100000">
                                          <p:val>
                                            <p:strVal val="#ppt_x"/>
                                          </p:val>
                                        </p:tav>
                                      </p:tavLst>
                                    </p:anim>
                                    <p:anim calcmode="lin" valueType="num">
                                      <p:cBhvr>
                                        <p:cTn id="32" dur="500" fill="hold"/>
                                        <p:tgtEl>
                                          <p:spTgt spid="207"/>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7" nodeType="afterEffect">
                                  <p:stCondLst>
                                    <p:cond delay="0"/>
                                  </p:stCondLst>
                                  <p:iterate>
                                    <p:tmAbs val="0"/>
                                  </p:iterate>
                                  <p:childTnLst>
                                    <p:set>
                                      <p:cBhvr>
                                        <p:cTn id="35" fill="hold"/>
                                        <p:tgtEl>
                                          <p:spTgt spid="210"/>
                                        </p:tgtEl>
                                        <p:attrNameLst>
                                          <p:attrName>style.visibility</p:attrName>
                                        </p:attrNameLst>
                                      </p:cBhvr>
                                      <p:to>
                                        <p:strVal val="visible"/>
                                      </p:to>
                                    </p:set>
                                    <p:anim calcmode="lin" valueType="num">
                                      <p:cBhvr>
                                        <p:cTn id="36" dur="500" fill="hold"/>
                                        <p:tgtEl>
                                          <p:spTgt spid="210"/>
                                        </p:tgtEl>
                                        <p:attrNameLst>
                                          <p:attrName>ppt_x</p:attrName>
                                        </p:attrNameLst>
                                      </p:cBhvr>
                                      <p:tavLst>
                                        <p:tav tm="0">
                                          <p:val>
                                            <p:strVal val="#ppt_x"/>
                                          </p:val>
                                        </p:tav>
                                        <p:tav tm="100000">
                                          <p:val>
                                            <p:strVal val="#ppt_x"/>
                                          </p:val>
                                        </p:tav>
                                      </p:tavLst>
                                    </p:anim>
                                    <p:anim calcmode="lin" valueType="num">
                                      <p:cBhvr>
                                        <p:cTn id="37" dur="500" fill="hold"/>
                                        <p:tgtEl>
                                          <p:spTgt spid="210"/>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18" presetClass="entr" presetSubtype="3" fill="hold" grpId="8" nodeType="afterEffect">
                                  <p:stCondLst>
                                    <p:cond delay="0"/>
                                  </p:stCondLst>
                                  <p:iterate>
                                    <p:tmAbs val="0"/>
                                  </p:iterate>
                                  <p:childTnLst>
                                    <p:set>
                                      <p:cBhvr>
                                        <p:cTn id="40" fill="hold"/>
                                        <p:tgtEl>
                                          <p:spTgt spid="211"/>
                                        </p:tgtEl>
                                        <p:attrNameLst>
                                          <p:attrName>style.visibility</p:attrName>
                                        </p:attrNameLst>
                                      </p:cBhvr>
                                      <p:to>
                                        <p:strVal val="visible"/>
                                      </p:to>
                                    </p:set>
                                    <p:animEffect transition="in" filter="strips(upRight)">
                                      <p:cBhvr>
                                        <p:cTn id="41" dur="500"/>
                                        <p:tgtEl>
                                          <p:spTgt spid="211"/>
                                        </p:tgtEl>
                                      </p:cBhvr>
                                    </p:animEffect>
                                  </p:childTnLst>
                                </p:cTn>
                              </p:par>
                            </p:childTnLst>
                          </p:cTn>
                        </p:par>
                        <p:par>
                          <p:cTn id="42" fill="hold">
                            <p:stCondLst>
                              <p:cond delay="4500"/>
                            </p:stCondLst>
                            <p:childTnLst>
                              <p:par>
                                <p:cTn id="43" presetID="22" presetClass="entr" presetSubtype="8" fill="hold" grpId="9" nodeType="afterEffect">
                                  <p:stCondLst>
                                    <p:cond delay="0"/>
                                  </p:stCondLst>
                                  <p:iterate>
                                    <p:tmAbs val="0"/>
                                  </p:iterate>
                                  <p:childTnLst>
                                    <p:set>
                                      <p:cBhvr>
                                        <p:cTn id="44" fill="hold"/>
                                        <p:tgtEl>
                                          <p:spTgt spid="212"/>
                                        </p:tgtEl>
                                        <p:attrNameLst>
                                          <p:attrName>style.visibility</p:attrName>
                                        </p:attrNameLst>
                                      </p:cBhvr>
                                      <p:to>
                                        <p:strVal val="visible"/>
                                      </p:to>
                                    </p:set>
                                    <p:animEffect transition="in" filter="wipe(left)">
                                      <p:cBhvr>
                                        <p:cTn id="45" dur="500"/>
                                        <p:tgtEl>
                                          <p:spTgt spid="212"/>
                                        </p:tgtEl>
                                      </p:cBhvr>
                                    </p:animEffect>
                                  </p:childTnLst>
                                </p:cTn>
                              </p:par>
                            </p:childTnLst>
                          </p:cTn>
                        </p:par>
                        <p:par>
                          <p:cTn id="46" fill="hold">
                            <p:stCondLst>
                              <p:cond delay="5000"/>
                            </p:stCondLst>
                            <p:childTnLst>
                              <p:par>
                                <p:cTn id="47" presetID="22" presetClass="entr" presetSubtype="8" fill="hold" grpId="10" nodeType="afterEffect">
                                  <p:stCondLst>
                                    <p:cond delay="0"/>
                                  </p:stCondLst>
                                  <p:iterate>
                                    <p:tmAbs val="0"/>
                                  </p:iterate>
                                  <p:childTnLst>
                                    <p:set>
                                      <p:cBhvr>
                                        <p:cTn id="48" fill="hold"/>
                                        <p:tgtEl>
                                          <p:spTgt spid="213"/>
                                        </p:tgtEl>
                                        <p:attrNameLst>
                                          <p:attrName>style.visibility</p:attrName>
                                        </p:attrNameLst>
                                      </p:cBhvr>
                                      <p:to>
                                        <p:strVal val="visible"/>
                                      </p:to>
                                    </p:set>
                                    <p:animEffect transition="in" filter="wipe(left)">
                                      <p:cBhvr>
                                        <p:cTn id="49" dur="500"/>
                                        <p:tgtEl>
                                          <p:spTgt spid="213"/>
                                        </p:tgtEl>
                                      </p:cBhvr>
                                    </p:animEffect>
                                  </p:childTnLst>
                                </p:cTn>
                              </p:par>
                            </p:childTnLst>
                          </p:cTn>
                        </p:par>
                        <p:par>
                          <p:cTn id="50" fill="hold">
                            <p:stCondLst>
                              <p:cond delay="5500"/>
                            </p:stCondLst>
                            <p:childTnLst>
                              <p:par>
                                <p:cTn id="51" presetID="22" presetClass="entr" presetSubtype="8" fill="hold" grpId="11" nodeType="afterEffect">
                                  <p:stCondLst>
                                    <p:cond delay="0"/>
                                  </p:stCondLst>
                                  <p:iterate>
                                    <p:tmAbs val="0"/>
                                  </p:iterate>
                                  <p:childTnLst>
                                    <p:set>
                                      <p:cBhvr>
                                        <p:cTn id="52" fill="hold"/>
                                        <p:tgtEl>
                                          <p:spTgt spid="214"/>
                                        </p:tgtEl>
                                        <p:attrNameLst>
                                          <p:attrName>style.visibility</p:attrName>
                                        </p:attrNameLst>
                                      </p:cBhvr>
                                      <p:to>
                                        <p:strVal val="visible"/>
                                      </p:to>
                                    </p:set>
                                    <p:animEffect transition="in" filter="wipe(left)">
                                      <p:cBhvr>
                                        <p:cTn id="53" dur="500"/>
                                        <p:tgtEl>
                                          <p:spTgt spid="214"/>
                                        </p:tgtEl>
                                      </p:cBhvr>
                                    </p:animEffect>
                                  </p:childTnLst>
                                </p:cTn>
                              </p:par>
                            </p:childTnLst>
                          </p:cTn>
                        </p:par>
                        <p:par>
                          <p:cTn id="54" fill="hold">
                            <p:stCondLst>
                              <p:cond delay="6000"/>
                            </p:stCondLst>
                            <p:childTnLst>
                              <p:par>
                                <p:cTn id="55" presetID="22" presetClass="entr" presetSubtype="8" fill="hold" grpId="12" nodeType="afterEffect">
                                  <p:stCondLst>
                                    <p:cond delay="0"/>
                                  </p:stCondLst>
                                  <p:iterate>
                                    <p:tmAbs val="0"/>
                                  </p:iterate>
                                  <p:childTnLst>
                                    <p:set>
                                      <p:cBhvr>
                                        <p:cTn id="56" fill="hold"/>
                                        <p:tgtEl>
                                          <p:spTgt spid="215"/>
                                        </p:tgtEl>
                                        <p:attrNameLst>
                                          <p:attrName>style.visibility</p:attrName>
                                        </p:attrNameLst>
                                      </p:cBhvr>
                                      <p:to>
                                        <p:strVal val="visible"/>
                                      </p:to>
                                    </p:set>
                                    <p:animEffect transition="in" filter="wipe(left)">
                                      <p:cBhvr>
                                        <p:cTn id="57" dur="500"/>
                                        <p:tgtEl>
                                          <p:spTgt spid="215"/>
                                        </p:tgtEl>
                                      </p:cBhvr>
                                    </p:animEffect>
                                  </p:childTnLst>
                                </p:cTn>
                              </p:par>
                            </p:childTnLst>
                          </p:cTn>
                        </p:par>
                        <p:par>
                          <p:cTn id="58" fill="hold">
                            <p:stCondLst>
                              <p:cond delay="6500"/>
                            </p:stCondLst>
                            <p:childTnLst>
                              <p:par>
                                <p:cTn id="59" presetID="22" presetClass="entr" presetSubtype="8" fill="hold" grpId="13" nodeType="afterEffect">
                                  <p:stCondLst>
                                    <p:cond delay="0"/>
                                  </p:stCondLst>
                                  <p:iterate>
                                    <p:tmAbs val="0"/>
                                  </p:iterate>
                                  <p:childTnLst>
                                    <p:set>
                                      <p:cBhvr>
                                        <p:cTn id="60" fill="hold"/>
                                        <p:tgtEl>
                                          <p:spTgt spid="216"/>
                                        </p:tgtEl>
                                        <p:attrNameLst>
                                          <p:attrName>style.visibility</p:attrName>
                                        </p:attrNameLst>
                                      </p:cBhvr>
                                      <p:to>
                                        <p:strVal val="visible"/>
                                      </p:to>
                                    </p:set>
                                    <p:animEffect transition="in" filter="wipe(left)">
                                      <p:cBhvr>
                                        <p:cTn id="61" dur="500"/>
                                        <p:tgtEl>
                                          <p:spTgt spid="216"/>
                                        </p:tgtEl>
                                      </p:cBhvr>
                                    </p:animEffect>
                                  </p:childTnLst>
                                </p:cTn>
                              </p:par>
                            </p:childTnLst>
                          </p:cTn>
                        </p:par>
                        <p:par>
                          <p:cTn id="62" fill="hold">
                            <p:stCondLst>
                              <p:cond delay="7000"/>
                            </p:stCondLst>
                            <p:childTnLst>
                              <p:par>
                                <p:cTn id="63" presetID="22" presetClass="entr" presetSubtype="8" fill="hold" grpId="14" nodeType="afterEffect">
                                  <p:stCondLst>
                                    <p:cond delay="0"/>
                                  </p:stCondLst>
                                  <p:iterate>
                                    <p:tmAbs val="0"/>
                                  </p:iterate>
                                  <p:childTnLst>
                                    <p:set>
                                      <p:cBhvr>
                                        <p:cTn id="64" fill="hold"/>
                                        <p:tgtEl>
                                          <p:spTgt spid="217"/>
                                        </p:tgtEl>
                                        <p:attrNameLst>
                                          <p:attrName>style.visibility</p:attrName>
                                        </p:attrNameLst>
                                      </p:cBhvr>
                                      <p:to>
                                        <p:strVal val="visible"/>
                                      </p:to>
                                    </p:set>
                                    <p:animEffect transition="in" filter="wipe(left)">
                                      <p:cBhvr>
                                        <p:cTn id="65" dur="500"/>
                                        <p:tgtEl>
                                          <p:spTgt spid="217"/>
                                        </p:tgtEl>
                                      </p:cBhvr>
                                    </p:animEffect>
                                  </p:childTnLst>
                                </p:cTn>
                              </p:par>
                            </p:childTnLst>
                          </p:cTn>
                        </p:par>
                        <p:par>
                          <p:cTn id="66" fill="hold">
                            <p:stCondLst>
                              <p:cond delay="7500"/>
                            </p:stCondLst>
                            <p:childTnLst>
                              <p:par>
                                <p:cTn id="67" presetID="22" presetClass="entr" presetSubtype="2" fill="hold" grpId="15" nodeType="afterEffect">
                                  <p:stCondLst>
                                    <p:cond delay="0"/>
                                  </p:stCondLst>
                                  <p:iterate>
                                    <p:tmAbs val="0"/>
                                  </p:iterate>
                                  <p:childTnLst>
                                    <p:set>
                                      <p:cBhvr>
                                        <p:cTn id="68" fill="hold"/>
                                        <p:tgtEl>
                                          <p:spTgt spid="224"/>
                                        </p:tgtEl>
                                        <p:attrNameLst>
                                          <p:attrName>style.visibility</p:attrName>
                                        </p:attrNameLst>
                                      </p:cBhvr>
                                      <p:to>
                                        <p:strVal val="visible"/>
                                      </p:to>
                                    </p:set>
                                    <p:animEffect transition="in" filter="wipe(right)">
                                      <p:cBhvr>
                                        <p:cTn id="69" dur="500"/>
                                        <p:tgtEl>
                                          <p:spTgt spid="224"/>
                                        </p:tgtEl>
                                      </p:cBhvr>
                                    </p:animEffect>
                                  </p:childTnLst>
                                </p:cTn>
                              </p:par>
                            </p:childTnLst>
                          </p:cTn>
                        </p:par>
                        <p:par>
                          <p:cTn id="70" fill="hold">
                            <p:stCondLst>
                              <p:cond delay="8000"/>
                            </p:stCondLst>
                            <p:childTnLst>
                              <p:par>
                                <p:cTn id="71" presetID="22" presetClass="entr" presetSubtype="2" fill="hold" grpId="16" nodeType="afterEffect">
                                  <p:stCondLst>
                                    <p:cond delay="0"/>
                                  </p:stCondLst>
                                  <p:iterate>
                                    <p:tmAbs val="0"/>
                                  </p:iterate>
                                  <p:childTnLst>
                                    <p:set>
                                      <p:cBhvr>
                                        <p:cTn id="72" fill="hold"/>
                                        <p:tgtEl>
                                          <p:spTgt spid="225"/>
                                        </p:tgtEl>
                                        <p:attrNameLst>
                                          <p:attrName>style.visibility</p:attrName>
                                        </p:attrNameLst>
                                      </p:cBhvr>
                                      <p:to>
                                        <p:strVal val="visible"/>
                                      </p:to>
                                    </p:set>
                                    <p:animEffect transition="in" filter="wipe(right)">
                                      <p:cBhvr>
                                        <p:cTn id="73" dur="500"/>
                                        <p:tgtEl>
                                          <p:spTgt spid="225"/>
                                        </p:tgtEl>
                                      </p:cBhvr>
                                    </p:animEffect>
                                  </p:childTnLst>
                                </p:cTn>
                              </p:par>
                            </p:childTnLst>
                          </p:cTn>
                        </p:par>
                        <p:par>
                          <p:cTn id="74" fill="hold">
                            <p:stCondLst>
                              <p:cond delay="8500"/>
                            </p:stCondLst>
                            <p:childTnLst>
                              <p:par>
                                <p:cTn id="75" presetID="22" presetClass="entr" presetSubtype="2" fill="hold" grpId="17" nodeType="afterEffect">
                                  <p:stCondLst>
                                    <p:cond delay="0"/>
                                  </p:stCondLst>
                                  <p:iterate>
                                    <p:tmAbs val="0"/>
                                  </p:iterate>
                                  <p:childTnLst>
                                    <p:set>
                                      <p:cBhvr>
                                        <p:cTn id="76" fill="hold"/>
                                        <p:tgtEl>
                                          <p:spTgt spid="226"/>
                                        </p:tgtEl>
                                        <p:attrNameLst>
                                          <p:attrName>style.visibility</p:attrName>
                                        </p:attrNameLst>
                                      </p:cBhvr>
                                      <p:to>
                                        <p:strVal val="visible"/>
                                      </p:to>
                                    </p:set>
                                    <p:animEffect transition="in" filter="wipe(right)">
                                      <p:cBhvr>
                                        <p:cTn id="77" dur="500"/>
                                        <p:tgtEl>
                                          <p:spTgt spid="226"/>
                                        </p:tgtEl>
                                      </p:cBhvr>
                                    </p:animEffect>
                                  </p:childTnLst>
                                </p:cTn>
                              </p:par>
                            </p:childTnLst>
                          </p:cTn>
                        </p:par>
                        <p:par>
                          <p:cTn id="78" fill="hold">
                            <p:stCondLst>
                              <p:cond delay="9000"/>
                            </p:stCondLst>
                            <p:childTnLst>
                              <p:par>
                                <p:cTn id="79" presetID="22" presetClass="entr" presetSubtype="2" fill="hold" grpId="18" nodeType="afterEffect">
                                  <p:stCondLst>
                                    <p:cond delay="0"/>
                                  </p:stCondLst>
                                  <p:iterate>
                                    <p:tmAbs val="0"/>
                                  </p:iterate>
                                  <p:childTnLst>
                                    <p:set>
                                      <p:cBhvr>
                                        <p:cTn id="80" fill="hold"/>
                                        <p:tgtEl>
                                          <p:spTgt spid="227"/>
                                        </p:tgtEl>
                                        <p:attrNameLst>
                                          <p:attrName>style.visibility</p:attrName>
                                        </p:attrNameLst>
                                      </p:cBhvr>
                                      <p:to>
                                        <p:strVal val="visible"/>
                                      </p:to>
                                    </p:set>
                                    <p:animEffect transition="in" filter="wipe(right)">
                                      <p:cBhvr>
                                        <p:cTn id="81" dur="500"/>
                                        <p:tgtEl>
                                          <p:spTgt spid="227"/>
                                        </p:tgtEl>
                                      </p:cBhvr>
                                    </p:animEffect>
                                  </p:childTnLst>
                                </p:cTn>
                              </p:par>
                            </p:childTnLst>
                          </p:cTn>
                        </p:par>
                        <p:par>
                          <p:cTn id="82" fill="hold">
                            <p:stCondLst>
                              <p:cond delay="9500"/>
                            </p:stCondLst>
                            <p:childTnLst>
                              <p:par>
                                <p:cTn id="83" presetID="22" presetClass="entr" presetSubtype="2" fill="hold" grpId="19" nodeType="afterEffect">
                                  <p:stCondLst>
                                    <p:cond delay="0"/>
                                  </p:stCondLst>
                                  <p:iterate>
                                    <p:tmAbs val="0"/>
                                  </p:iterate>
                                  <p:childTnLst>
                                    <p:set>
                                      <p:cBhvr>
                                        <p:cTn id="84" fill="hold"/>
                                        <p:tgtEl>
                                          <p:spTgt spid="228"/>
                                        </p:tgtEl>
                                        <p:attrNameLst>
                                          <p:attrName>style.visibility</p:attrName>
                                        </p:attrNameLst>
                                      </p:cBhvr>
                                      <p:to>
                                        <p:strVal val="visible"/>
                                      </p:to>
                                    </p:set>
                                    <p:animEffect transition="in" filter="wipe(right)">
                                      <p:cBhvr>
                                        <p:cTn id="85" dur="500"/>
                                        <p:tgtEl>
                                          <p:spTgt spid="228"/>
                                        </p:tgtEl>
                                      </p:cBhvr>
                                    </p:animEffect>
                                  </p:childTnLst>
                                </p:cTn>
                              </p:par>
                            </p:childTnLst>
                          </p:cTn>
                        </p:par>
                        <p:par>
                          <p:cTn id="86" fill="hold">
                            <p:stCondLst>
                              <p:cond delay="10000"/>
                            </p:stCondLst>
                            <p:childTnLst>
                              <p:par>
                                <p:cTn id="87" presetID="22" presetClass="entr" presetSubtype="2" fill="hold" grpId="20" nodeType="afterEffect">
                                  <p:stCondLst>
                                    <p:cond delay="0"/>
                                  </p:stCondLst>
                                  <p:iterate>
                                    <p:tmAbs val="0"/>
                                  </p:iterate>
                                  <p:childTnLst>
                                    <p:set>
                                      <p:cBhvr>
                                        <p:cTn id="88" fill="hold"/>
                                        <p:tgtEl>
                                          <p:spTgt spid="229"/>
                                        </p:tgtEl>
                                        <p:attrNameLst>
                                          <p:attrName>style.visibility</p:attrName>
                                        </p:attrNameLst>
                                      </p:cBhvr>
                                      <p:to>
                                        <p:strVal val="visible"/>
                                      </p:to>
                                    </p:set>
                                    <p:animEffect transition="in" filter="wipe(right)">
                                      <p:cBhvr>
                                        <p:cTn id="89"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P spid="198" grpId="3" animBg="1" advAuto="0"/>
      <p:bldP spid="201" grpId="4" animBg="1" advAuto="0"/>
      <p:bldP spid="204" grpId="5" animBg="1" advAuto="0"/>
      <p:bldP spid="207" grpId="6" animBg="1" advAuto="0"/>
      <p:bldP spid="210" grpId="7" animBg="1" advAuto="0"/>
      <p:bldP spid="211" grpId="8" animBg="1" advAuto="0"/>
      <p:bldP spid="212" grpId="9" animBg="1" advAuto="0"/>
      <p:bldP spid="213" grpId="10" animBg="1" advAuto="0"/>
      <p:bldP spid="214" grpId="11" animBg="1" advAuto="0"/>
      <p:bldP spid="215" grpId="12" animBg="1" advAuto="0"/>
      <p:bldP spid="216" grpId="13" animBg="1" advAuto="0"/>
      <p:bldP spid="217" grpId="14" animBg="1" advAuto="0"/>
      <p:bldP spid="224" grpId="15" animBg="1" advAuto="0"/>
      <p:bldP spid="225" grpId="16" animBg="1" advAuto="0"/>
      <p:bldP spid="226" grpId="17" animBg="1" advAuto="0"/>
      <p:bldP spid="227" grpId="18" animBg="1" advAuto="0"/>
      <p:bldP spid="228" grpId="19" animBg="1" advAuto="0"/>
      <p:bldP spid="229" grpId="2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1" name="Rectangle"/>
          <p:cNvSpPr/>
          <p:nvPr/>
        </p:nvSpPr>
        <p:spPr>
          <a:xfrm>
            <a:off x="20042" y="807243"/>
            <a:ext cx="12151916" cy="5243514"/>
          </a:xfrm>
          <a:prstGeom prst="rect">
            <a:avLst/>
          </a:prstGeom>
          <a:solidFill>
            <a:srgbClr val="FFFFFF">
              <a:alpha val="59762"/>
            </a:srgbClr>
          </a:solidFill>
          <a:ln w="12700">
            <a:solidFill>
              <a:schemeClr val="accent1">
                <a:alpha val="59762"/>
              </a:schemeClr>
            </a:solidFill>
            <a:miter/>
          </a:ln>
        </p:spPr>
        <p:txBody>
          <a:bodyPr lIns="45719" rIns="45719" anchor="ctr"/>
          <a:lstStyle/>
          <a:p>
            <a:endParaRPr/>
          </a:p>
        </p:txBody>
      </p:sp>
      <p:sp>
        <p:nvSpPr>
          <p:cNvPr id="233" name="Title 3"/>
          <p:cNvSpPr txBox="1">
            <a:spLocks noGrp="1"/>
          </p:cNvSpPr>
          <p:nvPr>
            <p:ph type="title"/>
          </p:nvPr>
        </p:nvSpPr>
        <p:spPr>
          <a:xfrm>
            <a:off x="-2" y="365125"/>
            <a:ext cx="11420476"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sp>
        <p:nvSpPr>
          <p:cNvPr id="234" name="Content Placeholder 4"/>
          <p:cNvSpPr txBox="1">
            <a:spLocks noGrp="1"/>
          </p:cNvSpPr>
          <p:nvPr>
            <p:ph type="body" idx="1"/>
          </p:nvPr>
        </p:nvSpPr>
        <p:spPr>
          <a:xfrm>
            <a:off x="838200" y="1253330"/>
            <a:ext cx="10515600" cy="4351338"/>
          </a:xfrm>
          <a:prstGeom prst="rect">
            <a:avLst/>
          </a:prstGeom>
        </p:spPr>
        <p:txBody>
          <a:bodyPr/>
          <a:lstStyle/>
          <a:p>
            <a:pPr>
              <a:defRPr b="1">
                <a:solidFill>
                  <a:srgbClr val="002060"/>
                </a:solidFill>
                <a:latin typeface="Century Gothic"/>
                <a:ea typeface="Century Gothic"/>
                <a:cs typeface="Century Gothic"/>
                <a:sym typeface="Century Gothic"/>
              </a:defRPr>
            </a:pPr>
            <a:r>
              <a:t>As you can see, there are many different reasons to enter the automotive industry. Most importantly, there are a wide range of jobs available to people of many different interests, so you should be able to find something you like (even if you’re not all that interested in cars).</a:t>
            </a:r>
          </a:p>
          <a:p>
            <a:pPr>
              <a:defRPr b="1">
                <a:solidFill>
                  <a:srgbClr val="002060"/>
                </a:solidFill>
                <a:latin typeface="Century Gothic"/>
                <a:ea typeface="Century Gothic"/>
                <a:cs typeface="Century Gothic"/>
                <a:sym typeface="Century Gothic"/>
              </a:defRPr>
            </a:pPr>
            <a:r>
              <a:t>In this field, with the right training, you can advance to higher positions relatively easily. Here is a look at different career opportunities that await you in the automotive industry.</a:t>
            </a:r>
          </a:p>
        </p:txBody>
      </p:sp>
      <p:pic>
        <p:nvPicPr>
          <p:cNvPr id="6" name="Picture 5">
            <a:extLst>
              <a:ext uri="{FF2B5EF4-FFF2-40B4-BE49-F238E27FC236}">
                <a16:creationId xmlns:a16="http://schemas.microsoft.com/office/drawing/2014/main" id="{B823529F-5044-417C-A721-AADA783F3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7" name="TextBox 6">
            <a:extLst>
              <a:ext uri="{FF2B5EF4-FFF2-40B4-BE49-F238E27FC236}">
                <a16:creationId xmlns:a16="http://schemas.microsoft.com/office/drawing/2014/main" id="{B5F307F4-A15E-4565-8447-06A005EBE4A8}"/>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6" name="Rectangle 5"/>
          <p:cNvSpPr/>
          <p:nvPr/>
        </p:nvSpPr>
        <p:spPr>
          <a:xfrm>
            <a:off x="0" y="798047"/>
            <a:ext cx="12192000" cy="5261905"/>
          </a:xfrm>
          <a:prstGeom prst="rect">
            <a:avLst/>
          </a:prstGeom>
          <a:solidFill>
            <a:srgbClr val="002060">
              <a:alpha val="20022"/>
            </a:srgbClr>
          </a:solidFill>
          <a:ln w="12700">
            <a:miter lim="400000"/>
          </a:ln>
        </p:spPr>
        <p:txBody>
          <a:bodyPr lIns="45719" rIns="45719" anchor="ctr"/>
          <a:lstStyle/>
          <a:p>
            <a:pPr algn="ctr">
              <a:defRPr sz="900" b="1">
                <a:solidFill>
                  <a:srgbClr val="002060"/>
                </a:solidFill>
                <a:latin typeface="Century Gothic"/>
                <a:ea typeface="Century Gothic"/>
                <a:cs typeface="Century Gothic"/>
                <a:sym typeface="Century Gothic"/>
              </a:defRPr>
            </a:pPr>
            <a:endParaRPr/>
          </a:p>
        </p:txBody>
      </p:sp>
      <p:sp>
        <p:nvSpPr>
          <p:cNvPr id="237" name="Title 3"/>
          <p:cNvSpPr txBox="1">
            <a:spLocks noGrp="1"/>
          </p:cNvSpPr>
          <p:nvPr>
            <p:ph type="title"/>
          </p:nvPr>
        </p:nvSpPr>
        <p:spPr>
          <a:xfrm>
            <a:off x="0" y="365125"/>
            <a:ext cx="11068050"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pic>
        <p:nvPicPr>
          <p:cNvPr id="238" name="Picture 26" descr="Picture 26"/>
          <p:cNvPicPr>
            <a:picLocks noChangeAspect="1"/>
          </p:cNvPicPr>
          <p:nvPr/>
        </p:nvPicPr>
        <p:blipFill>
          <a:blip r:embed="rId3">
            <a:extLst/>
          </a:blip>
          <a:stretch>
            <a:fillRect/>
          </a:stretch>
        </p:blipFill>
        <p:spPr>
          <a:xfrm>
            <a:off x="226832" y="1228151"/>
            <a:ext cx="3761559" cy="4401694"/>
          </a:xfrm>
          <a:prstGeom prst="rect">
            <a:avLst/>
          </a:prstGeom>
          <a:ln w="12700">
            <a:miter lim="400000"/>
          </a:ln>
        </p:spPr>
      </p:pic>
      <p:pic>
        <p:nvPicPr>
          <p:cNvPr id="239" name="Picture 27" descr="Picture 27"/>
          <p:cNvPicPr>
            <a:picLocks noChangeAspect="1"/>
          </p:cNvPicPr>
          <p:nvPr/>
        </p:nvPicPr>
        <p:blipFill>
          <a:blip r:embed="rId3">
            <a:extLst/>
          </a:blip>
          <a:stretch>
            <a:fillRect/>
          </a:stretch>
        </p:blipFill>
        <p:spPr>
          <a:xfrm>
            <a:off x="4215221" y="1228153"/>
            <a:ext cx="3761558" cy="4401693"/>
          </a:xfrm>
          <a:prstGeom prst="rect">
            <a:avLst/>
          </a:prstGeom>
          <a:ln w="12700">
            <a:miter lim="400000"/>
          </a:ln>
        </p:spPr>
      </p:pic>
      <p:pic>
        <p:nvPicPr>
          <p:cNvPr id="240" name="Picture 28" descr="Picture 28"/>
          <p:cNvPicPr>
            <a:picLocks noChangeAspect="1"/>
          </p:cNvPicPr>
          <p:nvPr/>
        </p:nvPicPr>
        <p:blipFill>
          <a:blip r:embed="rId3">
            <a:extLst/>
          </a:blip>
          <a:stretch>
            <a:fillRect/>
          </a:stretch>
        </p:blipFill>
        <p:spPr>
          <a:xfrm>
            <a:off x="8203610" y="1228151"/>
            <a:ext cx="3761559" cy="4401694"/>
          </a:xfrm>
          <a:prstGeom prst="rect">
            <a:avLst/>
          </a:prstGeom>
          <a:ln w="12700">
            <a:miter lim="400000"/>
          </a:ln>
        </p:spPr>
      </p:pic>
      <p:pic>
        <p:nvPicPr>
          <p:cNvPr id="241" name="Picture 31" descr="Picture 31"/>
          <p:cNvPicPr>
            <a:picLocks noChangeAspect="1"/>
          </p:cNvPicPr>
          <p:nvPr/>
        </p:nvPicPr>
        <p:blipFill>
          <a:blip r:embed="rId4">
            <a:extLst/>
          </a:blip>
          <a:stretch>
            <a:fillRect/>
          </a:stretch>
        </p:blipFill>
        <p:spPr>
          <a:xfrm>
            <a:off x="4451948" y="1179154"/>
            <a:ext cx="1091280" cy="1249721"/>
          </a:xfrm>
          <a:prstGeom prst="rect">
            <a:avLst/>
          </a:prstGeom>
          <a:ln w="12700">
            <a:miter lim="400000"/>
          </a:ln>
        </p:spPr>
      </p:pic>
      <p:sp>
        <p:nvSpPr>
          <p:cNvPr id="242" name="Freeform 59"/>
          <p:cNvSpPr/>
          <p:nvPr/>
        </p:nvSpPr>
        <p:spPr>
          <a:xfrm rot="16200000" flipH="1" flipV="1">
            <a:off x="8387385" y="1301441"/>
            <a:ext cx="1189550" cy="987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548235"/>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FFFF"/>
                </a:solidFill>
              </a:defRPr>
            </a:pPr>
            <a:endParaRPr/>
          </a:p>
        </p:txBody>
      </p:sp>
      <p:pic>
        <p:nvPicPr>
          <p:cNvPr id="243" name="Picture 33" descr="Picture 33"/>
          <p:cNvPicPr>
            <a:picLocks noChangeAspect="1"/>
          </p:cNvPicPr>
          <p:nvPr/>
        </p:nvPicPr>
        <p:blipFill>
          <a:blip r:embed="rId5">
            <a:extLst/>
          </a:blip>
          <a:stretch>
            <a:fillRect/>
          </a:stretch>
        </p:blipFill>
        <p:spPr>
          <a:xfrm>
            <a:off x="4674472" y="1429345"/>
            <a:ext cx="646233" cy="652330"/>
          </a:xfrm>
          <a:prstGeom prst="rect">
            <a:avLst/>
          </a:prstGeom>
          <a:ln w="12700">
            <a:miter lim="400000"/>
          </a:ln>
        </p:spPr>
      </p:pic>
      <p:sp>
        <p:nvSpPr>
          <p:cNvPr id="244" name="Freeform 35"/>
          <p:cNvSpPr/>
          <p:nvPr/>
        </p:nvSpPr>
        <p:spPr>
          <a:xfrm rot="16200000" flipH="1" flipV="1">
            <a:off x="391587" y="1334800"/>
            <a:ext cx="1200724" cy="987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FF0000"/>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0000"/>
                </a:solidFill>
              </a:defRPr>
            </a:pPr>
            <a:endParaRPr/>
          </a:p>
        </p:txBody>
      </p:sp>
      <p:sp>
        <p:nvSpPr>
          <p:cNvPr id="245" name="Freeform 77"/>
          <p:cNvSpPr/>
          <p:nvPr/>
        </p:nvSpPr>
        <p:spPr>
          <a:xfrm>
            <a:off x="685136" y="1482652"/>
            <a:ext cx="637392" cy="548641"/>
          </a:xfrm>
          <a:custGeom>
            <a:avLst/>
            <a:gdLst/>
            <a:ahLst/>
            <a:cxnLst>
              <a:cxn ang="0">
                <a:pos x="wd2" y="hd2"/>
              </a:cxn>
              <a:cxn ang="5400000">
                <a:pos x="wd2" y="hd2"/>
              </a:cxn>
              <a:cxn ang="10800000">
                <a:pos x="wd2" y="hd2"/>
              </a:cxn>
              <a:cxn ang="16200000">
                <a:pos x="wd2" y="hd2"/>
              </a:cxn>
            </a:cxnLst>
            <a:rect l="0" t="0" r="r" b="b"/>
            <a:pathLst>
              <a:path w="21600" h="21600" extrusionOk="0">
                <a:moveTo>
                  <a:pt x="21600" y="16114"/>
                </a:moveTo>
                <a:cubicBezTo>
                  <a:pt x="21600" y="17143"/>
                  <a:pt x="20712" y="18171"/>
                  <a:pt x="19825" y="18171"/>
                </a:cubicBezTo>
                <a:cubicBezTo>
                  <a:pt x="13611" y="18171"/>
                  <a:pt x="13611" y="18171"/>
                  <a:pt x="13611" y="18171"/>
                </a:cubicBezTo>
                <a:cubicBezTo>
                  <a:pt x="13611" y="19200"/>
                  <a:pt x="14203" y="20229"/>
                  <a:pt x="14203" y="20571"/>
                </a:cubicBezTo>
                <a:cubicBezTo>
                  <a:pt x="14203" y="21257"/>
                  <a:pt x="13907" y="21600"/>
                  <a:pt x="13611" y="21600"/>
                </a:cubicBezTo>
                <a:cubicBezTo>
                  <a:pt x="7693" y="21600"/>
                  <a:pt x="7693" y="21600"/>
                  <a:pt x="7693" y="21600"/>
                </a:cubicBezTo>
                <a:cubicBezTo>
                  <a:pt x="7397" y="21600"/>
                  <a:pt x="7101" y="21257"/>
                  <a:pt x="7101" y="20571"/>
                </a:cubicBezTo>
                <a:cubicBezTo>
                  <a:pt x="7101" y="20229"/>
                  <a:pt x="7693" y="19200"/>
                  <a:pt x="7693" y="18171"/>
                </a:cubicBezTo>
                <a:cubicBezTo>
                  <a:pt x="1775" y="18171"/>
                  <a:pt x="1775" y="18171"/>
                  <a:pt x="1775" y="18171"/>
                </a:cubicBezTo>
                <a:cubicBezTo>
                  <a:pt x="592" y="18171"/>
                  <a:pt x="0" y="17143"/>
                  <a:pt x="0" y="16114"/>
                </a:cubicBezTo>
                <a:cubicBezTo>
                  <a:pt x="0" y="2057"/>
                  <a:pt x="0" y="2057"/>
                  <a:pt x="0" y="2057"/>
                </a:cubicBezTo>
                <a:cubicBezTo>
                  <a:pt x="0" y="686"/>
                  <a:pt x="592" y="0"/>
                  <a:pt x="1775" y="0"/>
                </a:cubicBezTo>
                <a:cubicBezTo>
                  <a:pt x="19825" y="0"/>
                  <a:pt x="19825" y="0"/>
                  <a:pt x="19825" y="0"/>
                </a:cubicBezTo>
                <a:cubicBezTo>
                  <a:pt x="20712" y="0"/>
                  <a:pt x="21600" y="686"/>
                  <a:pt x="21600" y="2057"/>
                </a:cubicBezTo>
                <a:lnTo>
                  <a:pt x="21600" y="16114"/>
                </a:lnTo>
                <a:close/>
                <a:moveTo>
                  <a:pt x="20121" y="2057"/>
                </a:moveTo>
                <a:cubicBezTo>
                  <a:pt x="20121" y="1714"/>
                  <a:pt x="19825" y="1714"/>
                  <a:pt x="19825" y="1714"/>
                </a:cubicBezTo>
                <a:cubicBezTo>
                  <a:pt x="1775" y="1714"/>
                  <a:pt x="1775" y="1714"/>
                  <a:pt x="1775" y="1714"/>
                </a:cubicBezTo>
                <a:cubicBezTo>
                  <a:pt x="1479" y="1714"/>
                  <a:pt x="1479" y="1714"/>
                  <a:pt x="1479" y="2057"/>
                </a:cubicBezTo>
                <a:cubicBezTo>
                  <a:pt x="1479" y="12686"/>
                  <a:pt x="1479" y="12686"/>
                  <a:pt x="1479" y="12686"/>
                </a:cubicBezTo>
                <a:cubicBezTo>
                  <a:pt x="1479" y="13029"/>
                  <a:pt x="1479" y="13371"/>
                  <a:pt x="1775" y="13371"/>
                </a:cubicBezTo>
                <a:cubicBezTo>
                  <a:pt x="19825" y="13371"/>
                  <a:pt x="19825" y="13371"/>
                  <a:pt x="19825" y="13371"/>
                </a:cubicBezTo>
                <a:cubicBezTo>
                  <a:pt x="19825" y="13371"/>
                  <a:pt x="20121" y="13029"/>
                  <a:pt x="20121" y="12686"/>
                </a:cubicBezTo>
                <a:lnTo>
                  <a:pt x="20121" y="2057"/>
                </a:lnTo>
                <a:close/>
              </a:path>
            </a:pathLst>
          </a:custGeom>
          <a:solidFill>
            <a:srgbClr val="FFFFFF"/>
          </a:solidFill>
          <a:ln w="12700">
            <a:miter lim="400000"/>
          </a:ln>
        </p:spPr>
        <p:txBody>
          <a:bodyPr lIns="45719" rIns="45719"/>
          <a:lstStyle/>
          <a:p>
            <a:pPr>
              <a:defRPr sz="2400"/>
            </a:pPr>
            <a:endParaRPr/>
          </a:p>
        </p:txBody>
      </p:sp>
      <p:sp>
        <p:nvSpPr>
          <p:cNvPr id="246" name="Rectangle 40"/>
          <p:cNvSpPr txBox="1"/>
          <p:nvPr/>
        </p:nvSpPr>
        <p:spPr>
          <a:xfrm>
            <a:off x="637799" y="2417699"/>
            <a:ext cx="3111742" cy="246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Auto technicians are trained to be able to interact with the computers in your car in order to diagnose its problems. The job responsibilities of an automotive technician includes diagnosing car problems, engine repair, heating and air conditioning repair, etc. To become an automotive technician, you must become trained and certified.</a:t>
            </a:r>
          </a:p>
        </p:txBody>
      </p:sp>
      <p:sp>
        <p:nvSpPr>
          <p:cNvPr id="247" name="Rectangle 43"/>
          <p:cNvSpPr txBox="1"/>
          <p:nvPr/>
        </p:nvSpPr>
        <p:spPr>
          <a:xfrm>
            <a:off x="1282385" y="1572305"/>
            <a:ext cx="2647205"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rgbClr val="FF0000"/>
                </a:solidFill>
              </a:defRPr>
            </a:lvl1pPr>
          </a:lstStyle>
          <a:p>
            <a:r>
              <a:t>Automotive Technicians</a:t>
            </a:r>
          </a:p>
        </p:txBody>
      </p:sp>
      <p:sp>
        <p:nvSpPr>
          <p:cNvPr id="248" name="Rectangle 45"/>
          <p:cNvSpPr txBox="1"/>
          <p:nvPr/>
        </p:nvSpPr>
        <p:spPr>
          <a:xfrm>
            <a:off x="5403547" y="1570844"/>
            <a:ext cx="240554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chemeClr val="accent2"/>
                </a:solidFill>
              </a:defRPr>
            </a:lvl1pPr>
          </a:lstStyle>
          <a:p>
            <a:r>
              <a:t>Automotive Mechanic</a:t>
            </a:r>
          </a:p>
        </p:txBody>
      </p:sp>
      <p:sp>
        <p:nvSpPr>
          <p:cNvPr id="249" name="Rectangle 46"/>
          <p:cNvSpPr txBox="1"/>
          <p:nvPr/>
        </p:nvSpPr>
        <p:spPr>
          <a:xfrm>
            <a:off x="9437762" y="1570844"/>
            <a:ext cx="1812837"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rgbClr val="548235"/>
                </a:solidFill>
              </a:defRPr>
            </a:lvl1pPr>
          </a:lstStyle>
          <a:p>
            <a:r>
              <a:t>Diesel Mechanic</a:t>
            </a:r>
          </a:p>
        </p:txBody>
      </p:sp>
      <p:sp>
        <p:nvSpPr>
          <p:cNvPr id="250" name="Rectangle 42"/>
          <p:cNvSpPr txBox="1"/>
          <p:nvPr/>
        </p:nvSpPr>
        <p:spPr>
          <a:xfrm>
            <a:off x="4664907" y="2309291"/>
            <a:ext cx="3066133" cy="2682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Mechanics are responsible for performing many of the same tasks as technicians. Unlike technicians, auto mechanics are more equipped to handle the mechanical aspects of repair. These tasks include things such as replacing engines, alternators, or fixing suspension and mechanical problems. In order to become a mechanic, you will also need more education and experience.</a:t>
            </a:r>
          </a:p>
        </p:txBody>
      </p:sp>
      <p:sp>
        <p:nvSpPr>
          <p:cNvPr id="251" name="Rectangle 44"/>
          <p:cNvSpPr txBox="1"/>
          <p:nvPr/>
        </p:nvSpPr>
        <p:spPr>
          <a:xfrm>
            <a:off x="8526866" y="2399450"/>
            <a:ext cx="3115047" cy="203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Becoming a diesel mechanic is also a great option in automotive industry. These guys are responsible for repairing and servicing diesel engines. Although this includes a few passenger vehicles, diesel mechanics have most of their focus on buses and trucks. </a:t>
            </a:r>
          </a:p>
        </p:txBody>
      </p:sp>
      <p:pic>
        <p:nvPicPr>
          <p:cNvPr id="252" name="Picture 6" descr="Picture 6"/>
          <p:cNvPicPr>
            <a:picLocks noChangeAspect="1"/>
          </p:cNvPicPr>
          <p:nvPr/>
        </p:nvPicPr>
        <p:blipFill>
          <a:blip r:embed="rId6">
            <a:extLst/>
          </a:blip>
          <a:stretch>
            <a:fillRect/>
          </a:stretch>
        </p:blipFill>
        <p:spPr>
          <a:xfrm>
            <a:off x="8668339" y="1381337"/>
            <a:ext cx="700338" cy="700338"/>
          </a:xfrm>
          <a:prstGeom prst="rect">
            <a:avLst/>
          </a:prstGeom>
          <a:ln w="12700">
            <a:miter lim="400000"/>
          </a:ln>
        </p:spPr>
      </p:pic>
      <p:pic>
        <p:nvPicPr>
          <p:cNvPr id="19" name="Picture 18">
            <a:extLst>
              <a:ext uri="{FF2B5EF4-FFF2-40B4-BE49-F238E27FC236}">
                <a16:creationId xmlns:a16="http://schemas.microsoft.com/office/drawing/2014/main" id="{9BFF97FA-DEFC-4F56-9C27-27009D11A1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20" name="TextBox 19">
            <a:extLst>
              <a:ext uri="{FF2B5EF4-FFF2-40B4-BE49-F238E27FC236}">
                <a16:creationId xmlns:a16="http://schemas.microsoft.com/office/drawing/2014/main" id="{658BECE7-7426-419F-9A8B-53BB09131F59}"/>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36"/>
                                        </p:tgtEl>
                                        <p:attrNameLst>
                                          <p:attrName>style.visibility</p:attrName>
                                        </p:attrNameLst>
                                      </p:cBhvr>
                                      <p:to>
                                        <p:strVal val="visible"/>
                                      </p:to>
                                    </p:set>
                                    <p:animEffect transition="in" filter="wipe(left)">
                                      <p:cBhvr>
                                        <p:cTn id="7" dur="1000"/>
                                        <p:tgtEl>
                                          <p:spTgt spid="236"/>
                                        </p:tgtEl>
                                      </p:cBhvr>
                                    </p:animEffect>
                                  </p:childTnLst>
                                </p:cTn>
                              </p:par>
                            </p:childTnLst>
                          </p:cTn>
                        </p:par>
                        <p:par>
                          <p:cTn id="8" fill="hold">
                            <p:stCondLst>
                              <p:cond delay="1000"/>
                            </p:stCondLst>
                            <p:childTnLst>
                              <p:par>
                                <p:cTn id="9" presetID="2" presetClass="entr" presetSubtype="3" fill="hold" grpId="2" nodeType="afterEffect">
                                  <p:stCondLst>
                                    <p:cond delay="0"/>
                                  </p:stCondLst>
                                  <p:iterate>
                                    <p:tmAbs val="0"/>
                                  </p:iterate>
                                  <p:childTnLst>
                                    <p:set>
                                      <p:cBhvr>
                                        <p:cTn id="10" fill="hold"/>
                                        <p:tgtEl>
                                          <p:spTgt spid="242"/>
                                        </p:tgtEl>
                                        <p:attrNameLst>
                                          <p:attrName>style.visibility</p:attrName>
                                        </p:attrNameLst>
                                      </p:cBhvr>
                                      <p:to>
                                        <p:strVal val="visible"/>
                                      </p:to>
                                    </p:set>
                                    <p:anim calcmode="lin" valueType="num">
                                      <p:cBhvr>
                                        <p:cTn id="11" dur="500" fill="hold"/>
                                        <p:tgtEl>
                                          <p:spTgt spid="242"/>
                                        </p:tgtEl>
                                        <p:attrNameLst>
                                          <p:attrName>ppt_x</p:attrName>
                                        </p:attrNameLst>
                                      </p:cBhvr>
                                      <p:tavLst>
                                        <p:tav tm="0">
                                          <p:val>
                                            <p:strVal val="1+#ppt_w/2"/>
                                          </p:val>
                                        </p:tav>
                                        <p:tav tm="100000">
                                          <p:val>
                                            <p:strVal val="#ppt_x"/>
                                          </p:val>
                                        </p:tav>
                                      </p:tavLst>
                                    </p:anim>
                                    <p:anim calcmode="lin" valueType="num">
                                      <p:cBhvr>
                                        <p:cTn id="12" dur="500" fill="hold"/>
                                        <p:tgtEl>
                                          <p:spTgt spid="24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3" nodeType="afterEffect">
                                  <p:stCondLst>
                                    <p:cond delay="0"/>
                                  </p:stCondLst>
                                  <p:iterate>
                                    <p:tmAbs val="0"/>
                                  </p:iterate>
                                  <p:childTnLst>
                                    <p:set>
                                      <p:cBhvr>
                                        <p:cTn id="15" fill="hold"/>
                                        <p:tgtEl>
                                          <p:spTgt spid="245"/>
                                        </p:tgtEl>
                                        <p:attrNameLst>
                                          <p:attrName>style.visibility</p:attrName>
                                        </p:attrNameLst>
                                      </p:cBhvr>
                                      <p:to>
                                        <p:strVal val="visible"/>
                                      </p:to>
                                    </p:set>
                                    <p:animEffect transition="in" filter="wipe(left)">
                                      <p:cBhvr>
                                        <p:cTn id="16" dur="500"/>
                                        <p:tgtEl>
                                          <p:spTgt spid="245"/>
                                        </p:tgtEl>
                                      </p:cBhvr>
                                    </p:animEffect>
                                  </p:childTnLst>
                                </p:cTn>
                              </p:par>
                            </p:childTnLst>
                          </p:cTn>
                        </p:par>
                        <p:par>
                          <p:cTn id="17" fill="hold">
                            <p:stCondLst>
                              <p:cond delay="2000"/>
                            </p:stCondLst>
                            <p:childTnLst>
                              <p:par>
                                <p:cTn id="18" presetID="2" presetClass="entr" presetSubtype="3" fill="hold" grpId="4" nodeType="afterEffect">
                                  <p:stCondLst>
                                    <p:cond delay="0"/>
                                  </p:stCondLst>
                                  <p:iterate>
                                    <p:tmAbs val="0"/>
                                  </p:iterate>
                                  <p:childTnLst>
                                    <p:set>
                                      <p:cBhvr>
                                        <p:cTn id="19" fill="hold"/>
                                        <p:tgtEl>
                                          <p:spTgt spid="244"/>
                                        </p:tgtEl>
                                        <p:attrNameLst>
                                          <p:attrName>style.visibility</p:attrName>
                                        </p:attrNameLst>
                                      </p:cBhvr>
                                      <p:to>
                                        <p:strVal val="visible"/>
                                      </p:to>
                                    </p:set>
                                    <p:anim calcmode="lin" valueType="num">
                                      <p:cBhvr>
                                        <p:cTn id="20" dur="500" fill="hold"/>
                                        <p:tgtEl>
                                          <p:spTgt spid="244"/>
                                        </p:tgtEl>
                                        <p:attrNameLst>
                                          <p:attrName>ppt_x</p:attrName>
                                        </p:attrNameLst>
                                      </p:cBhvr>
                                      <p:tavLst>
                                        <p:tav tm="0">
                                          <p:val>
                                            <p:strVal val="1+#ppt_w/2"/>
                                          </p:val>
                                        </p:tav>
                                        <p:tav tm="100000">
                                          <p:val>
                                            <p:strVal val="#ppt_x"/>
                                          </p:val>
                                        </p:tav>
                                      </p:tavLst>
                                    </p:anim>
                                    <p:anim calcmode="lin" valueType="num">
                                      <p:cBhvr>
                                        <p:cTn id="21" dur="500" fill="hold"/>
                                        <p:tgtEl>
                                          <p:spTgt spid="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animBg="1" advAuto="0"/>
      <p:bldP spid="242" grpId="2" animBg="1" advAuto="0"/>
      <p:bldP spid="244" grpId="4" animBg="1" advAuto="0"/>
      <p:bldP spid="245"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Title 3"/>
          <p:cNvSpPr txBox="1">
            <a:spLocks noGrp="1"/>
          </p:cNvSpPr>
          <p:nvPr>
            <p:ph type="title"/>
          </p:nvPr>
        </p:nvSpPr>
        <p:spPr>
          <a:xfrm>
            <a:off x="0" y="365125"/>
            <a:ext cx="11068050"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grpSp>
        <p:nvGrpSpPr>
          <p:cNvPr id="258" name="Picture 11"/>
          <p:cNvGrpSpPr/>
          <p:nvPr/>
        </p:nvGrpSpPr>
        <p:grpSpPr>
          <a:xfrm>
            <a:off x="958236" y="1837039"/>
            <a:ext cx="3517953" cy="2344436"/>
            <a:chOff x="0" y="0"/>
            <a:chExt cx="3517951" cy="2344435"/>
          </a:xfrm>
        </p:grpSpPr>
        <p:sp>
          <p:nvSpPr>
            <p:cNvPr id="256" name="Rectangle"/>
            <p:cNvSpPr/>
            <p:nvPr/>
          </p:nvSpPr>
          <p:spPr>
            <a:xfrm>
              <a:off x="0" y="0"/>
              <a:ext cx="3517952" cy="2344436"/>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57" name="image11.jpeg" descr="image11.jpeg"/>
            <p:cNvPicPr>
              <a:picLocks noChangeAspect="1"/>
            </p:cNvPicPr>
            <p:nvPr/>
          </p:nvPicPr>
          <p:blipFill>
            <a:blip r:embed="rId3">
              <a:extLst/>
            </a:blip>
            <a:stretch>
              <a:fillRect/>
            </a:stretch>
          </p:blipFill>
          <p:spPr>
            <a:xfrm>
              <a:off x="0" y="0"/>
              <a:ext cx="3517952" cy="2344436"/>
            </a:xfrm>
            <a:prstGeom prst="rect">
              <a:avLst/>
            </a:prstGeom>
            <a:ln w="38100" cap="sq">
              <a:solidFill>
                <a:srgbClr val="FF0000"/>
              </a:solidFill>
              <a:prstDash val="solid"/>
              <a:miter lim="800000"/>
            </a:ln>
            <a:effectLst>
              <a:outerShdw blurRad="50800" dist="18000" dir="5400000" rotWithShape="0">
                <a:srgbClr val="000000">
                  <a:alpha val="40000"/>
                </a:srgbClr>
              </a:outerShdw>
            </a:effectLst>
          </p:spPr>
        </p:pic>
      </p:grpSp>
      <p:pic>
        <p:nvPicPr>
          <p:cNvPr id="259" name="Picture 2" descr="Picture 2"/>
          <p:cNvPicPr>
            <a:picLocks noChangeAspect="1"/>
          </p:cNvPicPr>
          <p:nvPr/>
        </p:nvPicPr>
        <p:blipFill>
          <a:blip r:embed="rId4">
            <a:extLst/>
          </a:blip>
          <a:srcRect b="20330"/>
          <a:stretch>
            <a:fillRect/>
          </a:stretch>
        </p:blipFill>
        <p:spPr>
          <a:xfrm>
            <a:off x="6353774" y="1837039"/>
            <a:ext cx="3250303" cy="2382935"/>
          </a:xfrm>
          <a:prstGeom prst="rect">
            <a:avLst/>
          </a:prstGeom>
          <a:ln w="38100">
            <a:solidFill>
              <a:srgbClr val="548235"/>
            </a:solidFill>
          </a:ln>
        </p:spPr>
      </p:pic>
      <p:pic>
        <p:nvPicPr>
          <p:cNvPr id="260" name="Picture 4" descr="Picture 4"/>
          <p:cNvPicPr>
            <a:picLocks noChangeAspect="1"/>
          </p:cNvPicPr>
          <p:nvPr/>
        </p:nvPicPr>
        <p:blipFill>
          <a:blip r:embed="rId5">
            <a:extLst/>
          </a:blip>
          <a:stretch>
            <a:fillRect/>
          </a:stretch>
        </p:blipFill>
        <p:spPr>
          <a:xfrm>
            <a:off x="3510374" y="3532120"/>
            <a:ext cx="3848101" cy="2164557"/>
          </a:xfrm>
          <a:prstGeom prst="rect">
            <a:avLst/>
          </a:prstGeom>
          <a:ln w="38100">
            <a:solidFill>
              <a:schemeClr val="accent2"/>
            </a:solidFill>
          </a:ln>
        </p:spPr>
      </p:pic>
      <p:pic>
        <p:nvPicPr>
          <p:cNvPr id="9" name="Picture 8">
            <a:extLst>
              <a:ext uri="{FF2B5EF4-FFF2-40B4-BE49-F238E27FC236}">
                <a16:creationId xmlns:a16="http://schemas.microsoft.com/office/drawing/2014/main" id="{63744D11-A486-46DD-9468-6CBD0646D1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10" name="TextBox 9">
            <a:extLst>
              <a:ext uri="{FF2B5EF4-FFF2-40B4-BE49-F238E27FC236}">
                <a16:creationId xmlns:a16="http://schemas.microsoft.com/office/drawing/2014/main" id="{F7F8CDF6-F41C-4836-9131-92E484F7C47C}"/>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2" name="Rectangle 5"/>
          <p:cNvSpPr/>
          <p:nvPr/>
        </p:nvSpPr>
        <p:spPr>
          <a:xfrm>
            <a:off x="0" y="798047"/>
            <a:ext cx="12192000" cy="5261905"/>
          </a:xfrm>
          <a:prstGeom prst="rect">
            <a:avLst/>
          </a:prstGeom>
          <a:solidFill>
            <a:srgbClr val="002060">
              <a:alpha val="20213"/>
            </a:srgbClr>
          </a:solidFill>
          <a:ln w="12700">
            <a:miter lim="400000"/>
          </a:ln>
        </p:spPr>
        <p:txBody>
          <a:bodyPr lIns="45719" rIns="45719" anchor="ctr"/>
          <a:lstStyle/>
          <a:p>
            <a:pPr algn="ctr">
              <a:defRPr sz="900" b="1">
                <a:solidFill>
                  <a:srgbClr val="002060"/>
                </a:solidFill>
                <a:latin typeface="Century Gothic"/>
                <a:ea typeface="Century Gothic"/>
                <a:cs typeface="Century Gothic"/>
                <a:sym typeface="Century Gothic"/>
              </a:defRPr>
            </a:pPr>
            <a:endParaRPr/>
          </a:p>
        </p:txBody>
      </p:sp>
      <p:sp>
        <p:nvSpPr>
          <p:cNvPr id="263" name="Title 3"/>
          <p:cNvSpPr txBox="1">
            <a:spLocks noGrp="1"/>
          </p:cNvSpPr>
          <p:nvPr>
            <p:ph type="title"/>
          </p:nvPr>
        </p:nvSpPr>
        <p:spPr>
          <a:xfrm>
            <a:off x="0" y="365125"/>
            <a:ext cx="11068050"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pic>
        <p:nvPicPr>
          <p:cNvPr id="264" name="Picture 26" descr="Picture 26"/>
          <p:cNvPicPr>
            <a:picLocks noChangeAspect="1"/>
          </p:cNvPicPr>
          <p:nvPr/>
        </p:nvPicPr>
        <p:blipFill>
          <a:blip r:embed="rId3">
            <a:extLst/>
          </a:blip>
          <a:stretch>
            <a:fillRect/>
          </a:stretch>
        </p:blipFill>
        <p:spPr>
          <a:xfrm>
            <a:off x="226832" y="1228151"/>
            <a:ext cx="3761559" cy="4401694"/>
          </a:xfrm>
          <a:prstGeom prst="rect">
            <a:avLst/>
          </a:prstGeom>
          <a:ln w="12700">
            <a:miter lim="400000"/>
          </a:ln>
        </p:spPr>
      </p:pic>
      <p:pic>
        <p:nvPicPr>
          <p:cNvPr id="265" name="Picture 27" descr="Picture 27"/>
          <p:cNvPicPr>
            <a:picLocks noChangeAspect="1"/>
          </p:cNvPicPr>
          <p:nvPr/>
        </p:nvPicPr>
        <p:blipFill>
          <a:blip r:embed="rId3">
            <a:extLst/>
          </a:blip>
          <a:stretch>
            <a:fillRect/>
          </a:stretch>
        </p:blipFill>
        <p:spPr>
          <a:xfrm>
            <a:off x="4215221" y="1228153"/>
            <a:ext cx="3761558" cy="4401693"/>
          </a:xfrm>
          <a:prstGeom prst="rect">
            <a:avLst/>
          </a:prstGeom>
          <a:ln w="12700">
            <a:miter lim="400000"/>
          </a:ln>
        </p:spPr>
      </p:pic>
      <p:pic>
        <p:nvPicPr>
          <p:cNvPr id="266" name="Picture 28" descr="Picture 28"/>
          <p:cNvPicPr>
            <a:picLocks noChangeAspect="1"/>
          </p:cNvPicPr>
          <p:nvPr/>
        </p:nvPicPr>
        <p:blipFill>
          <a:blip r:embed="rId3">
            <a:extLst/>
          </a:blip>
          <a:stretch>
            <a:fillRect/>
          </a:stretch>
        </p:blipFill>
        <p:spPr>
          <a:xfrm>
            <a:off x="8203610" y="1228151"/>
            <a:ext cx="3761559" cy="4401694"/>
          </a:xfrm>
          <a:prstGeom prst="rect">
            <a:avLst/>
          </a:prstGeom>
          <a:ln w="12700">
            <a:miter lim="400000"/>
          </a:ln>
        </p:spPr>
      </p:pic>
      <p:sp>
        <p:nvSpPr>
          <p:cNvPr id="267" name="Freeform 59"/>
          <p:cNvSpPr/>
          <p:nvPr/>
        </p:nvSpPr>
        <p:spPr>
          <a:xfrm rot="16200000" flipH="1" flipV="1">
            <a:off x="8377843" y="1332960"/>
            <a:ext cx="1185361" cy="987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chemeClr val="accent4"/>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FFFF"/>
                </a:solidFill>
              </a:defRPr>
            </a:pPr>
            <a:endParaRPr/>
          </a:p>
        </p:txBody>
      </p:sp>
      <p:sp>
        <p:nvSpPr>
          <p:cNvPr id="268" name="Freeform 35"/>
          <p:cNvSpPr/>
          <p:nvPr/>
        </p:nvSpPr>
        <p:spPr>
          <a:xfrm rot="16200000" flipH="1" flipV="1">
            <a:off x="396347" y="1330038"/>
            <a:ext cx="1191202" cy="987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7030A0"/>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0000"/>
                </a:solidFill>
              </a:defRPr>
            </a:pPr>
            <a:endParaRPr/>
          </a:p>
        </p:txBody>
      </p:sp>
      <p:sp>
        <p:nvSpPr>
          <p:cNvPr id="269" name="Rectangle 43"/>
          <p:cNvSpPr txBox="1"/>
          <p:nvPr/>
        </p:nvSpPr>
        <p:spPr>
          <a:xfrm>
            <a:off x="1537286" y="1572305"/>
            <a:ext cx="179319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rgbClr val="7030A0"/>
                </a:solidFill>
              </a:defRPr>
            </a:lvl1pPr>
          </a:lstStyle>
          <a:p>
            <a:r>
              <a:t>Car Salesperson</a:t>
            </a:r>
          </a:p>
        </p:txBody>
      </p:sp>
      <p:sp>
        <p:nvSpPr>
          <p:cNvPr id="270" name="Rectangle 45"/>
          <p:cNvSpPr txBox="1"/>
          <p:nvPr/>
        </p:nvSpPr>
        <p:spPr>
          <a:xfrm>
            <a:off x="5333841" y="1572305"/>
            <a:ext cx="2545630"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rgbClr val="2F5597"/>
                </a:solidFill>
              </a:defRPr>
            </a:lvl1pPr>
          </a:lstStyle>
          <a:p>
            <a:r>
              <a:t>Internet Sales Manager</a:t>
            </a:r>
          </a:p>
        </p:txBody>
      </p:sp>
      <p:sp>
        <p:nvSpPr>
          <p:cNvPr id="271" name="Rectangle 46"/>
          <p:cNvSpPr txBox="1"/>
          <p:nvPr/>
        </p:nvSpPr>
        <p:spPr>
          <a:xfrm>
            <a:off x="9632278" y="1572305"/>
            <a:ext cx="945764"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chemeClr val="accent4"/>
                </a:solidFill>
              </a:defRPr>
            </a:lvl1pPr>
          </a:lstStyle>
          <a:p>
            <a:r>
              <a:t>Finance</a:t>
            </a:r>
          </a:p>
        </p:txBody>
      </p:sp>
      <p:sp>
        <p:nvSpPr>
          <p:cNvPr id="272" name="Rectangle 1"/>
          <p:cNvSpPr txBox="1"/>
          <p:nvPr/>
        </p:nvSpPr>
        <p:spPr>
          <a:xfrm>
            <a:off x="632899" y="2392594"/>
            <a:ext cx="2990230" cy="289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If you enjoy communicating with people rather than fixing cars, becoming a car salesperson may be the perfect career with you. You would spend the majority if your day trying to sell cars to people who visited the car lot. Your salary would be based on the amount of commissions you earn. You can also work your way up the ladder into a management position as you gain experience.</a:t>
            </a:r>
          </a:p>
        </p:txBody>
      </p:sp>
      <p:pic>
        <p:nvPicPr>
          <p:cNvPr id="273" name="Picture 19" descr="Picture 19"/>
          <p:cNvPicPr>
            <a:picLocks noChangeAspect="1"/>
          </p:cNvPicPr>
          <p:nvPr/>
        </p:nvPicPr>
        <p:blipFill>
          <a:blip r:embed="rId4">
            <a:extLst/>
          </a:blip>
          <a:stretch>
            <a:fillRect/>
          </a:stretch>
        </p:blipFill>
        <p:spPr>
          <a:xfrm>
            <a:off x="695725" y="1435305"/>
            <a:ext cx="498839" cy="594361"/>
          </a:xfrm>
          <a:prstGeom prst="rect">
            <a:avLst/>
          </a:prstGeom>
          <a:ln w="12700">
            <a:miter lim="400000"/>
          </a:ln>
          <a:effectLst>
            <a:outerShdw blurRad="63500" rotWithShape="0">
              <a:srgbClr val="000000">
                <a:alpha val="40000"/>
              </a:srgbClr>
            </a:outerShdw>
          </a:effectLst>
        </p:spPr>
      </p:pic>
      <p:sp>
        <p:nvSpPr>
          <p:cNvPr id="274" name="Rectangle 2"/>
          <p:cNvSpPr txBox="1"/>
          <p:nvPr/>
        </p:nvSpPr>
        <p:spPr>
          <a:xfrm>
            <a:off x="4568695" y="2339191"/>
            <a:ext cx="3198678" cy="2682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Similar to a floor salesperson, an  internet sales manager works with leads received from the internet. Some of these leads come in direct due to the dealer’s website advertising, others come in from affiliated websites who work with you to sell cars. This is one of the best paying and most sought-after positions in auto sales. The top-producing and most quick-witted sales staff advance to this position.</a:t>
            </a:r>
          </a:p>
        </p:txBody>
      </p:sp>
      <p:sp>
        <p:nvSpPr>
          <p:cNvPr id="275" name="Freeform 35"/>
          <p:cNvSpPr/>
          <p:nvPr/>
        </p:nvSpPr>
        <p:spPr>
          <a:xfrm rot="16200000" flipH="1" flipV="1">
            <a:off x="4375215" y="1324832"/>
            <a:ext cx="1201615" cy="987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2F5597"/>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0000"/>
                </a:solidFill>
              </a:defRPr>
            </a:pPr>
            <a:endParaRPr/>
          </a:p>
        </p:txBody>
      </p:sp>
      <p:pic>
        <p:nvPicPr>
          <p:cNvPr id="276" name="Picture 4" descr="Picture 4"/>
          <p:cNvPicPr>
            <a:picLocks noChangeAspect="1"/>
          </p:cNvPicPr>
          <p:nvPr/>
        </p:nvPicPr>
        <p:blipFill>
          <a:blip r:embed="rId5">
            <a:extLst/>
          </a:blip>
          <a:stretch>
            <a:fillRect/>
          </a:stretch>
        </p:blipFill>
        <p:spPr>
          <a:xfrm>
            <a:off x="4512381" y="1335246"/>
            <a:ext cx="735535" cy="806259"/>
          </a:xfrm>
          <a:prstGeom prst="rect">
            <a:avLst/>
          </a:prstGeom>
          <a:ln w="12700">
            <a:miter lim="400000"/>
          </a:ln>
        </p:spPr>
      </p:pic>
      <p:pic>
        <p:nvPicPr>
          <p:cNvPr id="277" name="Picture 8" descr="Picture 8"/>
          <p:cNvPicPr>
            <a:picLocks noChangeAspect="1"/>
          </p:cNvPicPr>
          <p:nvPr/>
        </p:nvPicPr>
        <p:blipFill>
          <a:blip r:embed="rId6">
            <a:extLst/>
          </a:blip>
          <a:stretch>
            <a:fillRect/>
          </a:stretch>
        </p:blipFill>
        <p:spPr>
          <a:xfrm>
            <a:off x="8626070" y="1369931"/>
            <a:ext cx="688909" cy="688909"/>
          </a:xfrm>
          <a:prstGeom prst="rect">
            <a:avLst/>
          </a:prstGeom>
          <a:ln w="12700">
            <a:miter lim="400000"/>
          </a:ln>
        </p:spPr>
      </p:pic>
      <p:sp>
        <p:nvSpPr>
          <p:cNvPr id="278" name="Rectangle 29"/>
          <p:cNvSpPr txBox="1"/>
          <p:nvPr/>
        </p:nvSpPr>
        <p:spPr>
          <a:xfrm>
            <a:off x="8430059" y="2419352"/>
            <a:ext cx="3448289" cy="2682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More of a money person? Finance and insurance department of a car dealership are a good opportunity. People looking to buy a new car will need financing and insurance in order to get it. You would have to work with sales staff, management and lenders (and of course the customer) to do your job. After you gain experience in this department, you can achieve a higher role in the dealership (i.e., Finance manager).</a:t>
            </a:r>
          </a:p>
        </p:txBody>
      </p:sp>
      <p:pic>
        <p:nvPicPr>
          <p:cNvPr id="19" name="Picture 18">
            <a:extLst>
              <a:ext uri="{FF2B5EF4-FFF2-40B4-BE49-F238E27FC236}">
                <a16:creationId xmlns:a16="http://schemas.microsoft.com/office/drawing/2014/main" id="{5CB080D8-060A-4DA8-8EB0-43589123D5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20" name="TextBox 19">
            <a:extLst>
              <a:ext uri="{FF2B5EF4-FFF2-40B4-BE49-F238E27FC236}">
                <a16:creationId xmlns:a16="http://schemas.microsoft.com/office/drawing/2014/main" id="{25235E27-B9EE-4FF1-A6C7-D5F4D02CC527}"/>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2"/>
                                        </p:tgtEl>
                                        <p:attrNameLst>
                                          <p:attrName>style.visibility</p:attrName>
                                        </p:attrNameLst>
                                      </p:cBhvr>
                                      <p:to>
                                        <p:strVal val="visible"/>
                                      </p:to>
                                    </p:set>
                                    <p:animEffect transition="in" filter="wipe(left)">
                                      <p:cBhvr>
                                        <p:cTn id="7" dur="1000"/>
                                        <p:tgtEl>
                                          <p:spTgt spid="262"/>
                                        </p:tgtEl>
                                      </p:cBhvr>
                                    </p:animEffect>
                                  </p:childTnLst>
                                </p:cTn>
                              </p:par>
                            </p:childTnLst>
                          </p:cTn>
                        </p:par>
                        <p:par>
                          <p:cTn id="8" fill="hold">
                            <p:stCondLst>
                              <p:cond delay="1000"/>
                            </p:stCondLst>
                            <p:childTnLst>
                              <p:par>
                                <p:cTn id="9" presetID="2" presetClass="entr" presetSubtype="3" fill="hold" grpId="2" nodeType="afterEffect">
                                  <p:stCondLst>
                                    <p:cond delay="0"/>
                                  </p:stCondLst>
                                  <p:iterate>
                                    <p:tmAbs val="0"/>
                                  </p:iterate>
                                  <p:childTnLst>
                                    <p:set>
                                      <p:cBhvr>
                                        <p:cTn id="10" fill="hold"/>
                                        <p:tgtEl>
                                          <p:spTgt spid="267"/>
                                        </p:tgtEl>
                                        <p:attrNameLst>
                                          <p:attrName>style.visibility</p:attrName>
                                        </p:attrNameLst>
                                      </p:cBhvr>
                                      <p:to>
                                        <p:strVal val="visible"/>
                                      </p:to>
                                    </p:set>
                                    <p:anim calcmode="lin" valueType="num">
                                      <p:cBhvr>
                                        <p:cTn id="11" dur="500" fill="hold"/>
                                        <p:tgtEl>
                                          <p:spTgt spid="267"/>
                                        </p:tgtEl>
                                        <p:attrNameLst>
                                          <p:attrName>ppt_x</p:attrName>
                                        </p:attrNameLst>
                                      </p:cBhvr>
                                      <p:tavLst>
                                        <p:tav tm="0">
                                          <p:val>
                                            <p:strVal val="1+#ppt_w/2"/>
                                          </p:val>
                                        </p:tav>
                                        <p:tav tm="100000">
                                          <p:val>
                                            <p:strVal val="#ppt_x"/>
                                          </p:val>
                                        </p:tav>
                                      </p:tavLst>
                                    </p:anim>
                                    <p:anim calcmode="lin" valueType="num">
                                      <p:cBhvr>
                                        <p:cTn id="12" dur="500" fill="hold"/>
                                        <p:tgtEl>
                                          <p:spTgt spid="26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3" fill="hold" grpId="3" nodeType="afterEffect">
                                  <p:stCondLst>
                                    <p:cond delay="0"/>
                                  </p:stCondLst>
                                  <p:iterate>
                                    <p:tmAbs val="0"/>
                                  </p:iterate>
                                  <p:childTnLst>
                                    <p:set>
                                      <p:cBhvr>
                                        <p:cTn id="15" fill="hold"/>
                                        <p:tgtEl>
                                          <p:spTgt spid="268"/>
                                        </p:tgtEl>
                                        <p:attrNameLst>
                                          <p:attrName>style.visibility</p:attrName>
                                        </p:attrNameLst>
                                      </p:cBhvr>
                                      <p:to>
                                        <p:strVal val="visible"/>
                                      </p:to>
                                    </p:set>
                                    <p:anim calcmode="lin" valueType="num">
                                      <p:cBhvr>
                                        <p:cTn id="16" dur="500" fill="hold"/>
                                        <p:tgtEl>
                                          <p:spTgt spid="268"/>
                                        </p:tgtEl>
                                        <p:attrNameLst>
                                          <p:attrName>ppt_x</p:attrName>
                                        </p:attrNameLst>
                                      </p:cBhvr>
                                      <p:tavLst>
                                        <p:tav tm="0">
                                          <p:val>
                                            <p:strVal val="1+#ppt_w/2"/>
                                          </p:val>
                                        </p:tav>
                                        <p:tav tm="100000">
                                          <p:val>
                                            <p:strVal val="#ppt_x"/>
                                          </p:val>
                                        </p:tav>
                                      </p:tavLst>
                                    </p:anim>
                                    <p:anim calcmode="lin" valueType="num">
                                      <p:cBhvr>
                                        <p:cTn id="17" dur="500" fill="hold"/>
                                        <p:tgtEl>
                                          <p:spTgt spid="268"/>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grpId="4" nodeType="afterEffect">
                                  <p:stCondLst>
                                    <p:cond delay="0"/>
                                  </p:stCondLst>
                                  <p:iterate>
                                    <p:tmAbs val="0"/>
                                  </p:iterate>
                                  <p:childTnLst>
                                    <p:set>
                                      <p:cBhvr>
                                        <p:cTn id="20" fill="hold"/>
                                        <p:tgtEl>
                                          <p:spTgt spid="275"/>
                                        </p:tgtEl>
                                        <p:attrNameLst>
                                          <p:attrName>style.visibility</p:attrName>
                                        </p:attrNameLst>
                                      </p:cBhvr>
                                      <p:to>
                                        <p:strVal val="visible"/>
                                      </p:to>
                                    </p:set>
                                    <p:anim calcmode="lin" valueType="num">
                                      <p:cBhvr>
                                        <p:cTn id="21" dur="500" fill="hold"/>
                                        <p:tgtEl>
                                          <p:spTgt spid="275"/>
                                        </p:tgtEl>
                                        <p:attrNameLst>
                                          <p:attrName>ppt_x</p:attrName>
                                        </p:attrNameLst>
                                      </p:cBhvr>
                                      <p:tavLst>
                                        <p:tav tm="0">
                                          <p:val>
                                            <p:strVal val="1+#ppt_w/2"/>
                                          </p:val>
                                        </p:tav>
                                        <p:tav tm="100000">
                                          <p:val>
                                            <p:strVal val="#ppt_x"/>
                                          </p:val>
                                        </p:tav>
                                      </p:tavLst>
                                    </p:anim>
                                    <p:anim calcmode="lin" valueType="num">
                                      <p:cBhvr>
                                        <p:cTn id="22" dur="500" fill="hold"/>
                                        <p:tgtEl>
                                          <p:spTgt spid="2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P spid="267" grpId="2" animBg="1" advAuto="0"/>
      <p:bldP spid="268" grpId="3" animBg="1" advAuto="0"/>
      <p:bldP spid="275" grpId="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1" name="Title 3"/>
          <p:cNvSpPr txBox="1">
            <a:spLocks noGrp="1"/>
          </p:cNvSpPr>
          <p:nvPr>
            <p:ph type="title"/>
          </p:nvPr>
        </p:nvSpPr>
        <p:spPr>
          <a:xfrm>
            <a:off x="0" y="365125"/>
            <a:ext cx="11068050"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pic>
        <p:nvPicPr>
          <p:cNvPr id="282" name="Picture 4" descr="Picture 4"/>
          <p:cNvPicPr>
            <a:picLocks noChangeAspect="1"/>
          </p:cNvPicPr>
          <p:nvPr/>
        </p:nvPicPr>
        <p:blipFill>
          <a:blip r:embed="rId3">
            <a:extLst/>
          </a:blip>
          <a:stretch>
            <a:fillRect/>
          </a:stretch>
        </p:blipFill>
        <p:spPr>
          <a:xfrm>
            <a:off x="4040980" y="2369972"/>
            <a:ext cx="4338639" cy="2615579"/>
          </a:xfrm>
          <a:prstGeom prst="rect">
            <a:avLst/>
          </a:prstGeom>
          <a:ln w="38100">
            <a:solidFill>
              <a:srgbClr val="2F5597"/>
            </a:solidFill>
          </a:ln>
        </p:spPr>
      </p:pic>
      <p:pic>
        <p:nvPicPr>
          <p:cNvPr id="283" name="Picture 9" descr="Picture 9"/>
          <p:cNvPicPr>
            <a:picLocks noChangeAspect="1"/>
          </p:cNvPicPr>
          <p:nvPr/>
        </p:nvPicPr>
        <p:blipFill>
          <a:blip r:embed="rId4">
            <a:extLst/>
          </a:blip>
          <a:stretch>
            <a:fillRect/>
          </a:stretch>
        </p:blipFill>
        <p:spPr>
          <a:xfrm>
            <a:off x="8001000" y="3428998"/>
            <a:ext cx="3557586" cy="2371725"/>
          </a:xfrm>
          <a:prstGeom prst="rect">
            <a:avLst/>
          </a:prstGeom>
          <a:ln w="38100">
            <a:solidFill>
              <a:schemeClr val="accent4"/>
            </a:solidFill>
          </a:ln>
        </p:spPr>
      </p:pic>
      <p:pic>
        <p:nvPicPr>
          <p:cNvPr id="284" name="Picture 2" descr="Picture 2"/>
          <p:cNvPicPr>
            <a:picLocks noChangeAspect="1"/>
          </p:cNvPicPr>
          <p:nvPr/>
        </p:nvPicPr>
        <p:blipFill>
          <a:blip r:embed="rId5">
            <a:extLst/>
          </a:blip>
          <a:stretch>
            <a:fillRect/>
          </a:stretch>
        </p:blipFill>
        <p:spPr>
          <a:xfrm>
            <a:off x="633414" y="1024564"/>
            <a:ext cx="4043363" cy="2690815"/>
          </a:xfrm>
          <a:prstGeom prst="rect">
            <a:avLst/>
          </a:prstGeom>
          <a:ln w="38100">
            <a:solidFill>
              <a:srgbClr val="7030A0"/>
            </a:solidFill>
          </a:ln>
        </p:spPr>
      </p:pic>
      <p:pic>
        <p:nvPicPr>
          <p:cNvPr id="7" name="Picture 6">
            <a:extLst>
              <a:ext uri="{FF2B5EF4-FFF2-40B4-BE49-F238E27FC236}">
                <a16:creationId xmlns:a16="http://schemas.microsoft.com/office/drawing/2014/main" id="{A19CB646-ABE4-426F-A029-1832AE000C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81BC41E9-C557-444B-BC32-8250D91A521C}"/>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Rectangle 5"/>
          <p:cNvSpPr/>
          <p:nvPr/>
        </p:nvSpPr>
        <p:spPr>
          <a:xfrm>
            <a:off x="0" y="798047"/>
            <a:ext cx="12192000" cy="5261905"/>
          </a:xfrm>
          <a:prstGeom prst="rect">
            <a:avLst/>
          </a:prstGeom>
          <a:solidFill>
            <a:srgbClr val="002060">
              <a:alpha val="20081"/>
            </a:srgbClr>
          </a:solidFill>
          <a:ln w="12700">
            <a:miter lim="400000"/>
          </a:ln>
        </p:spPr>
        <p:txBody>
          <a:bodyPr lIns="45719" rIns="45719" anchor="ctr"/>
          <a:lstStyle/>
          <a:p>
            <a:pPr algn="ctr">
              <a:defRPr sz="900" b="1">
                <a:solidFill>
                  <a:srgbClr val="002060"/>
                </a:solidFill>
                <a:latin typeface="Century Gothic"/>
                <a:ea typeface="Century Gothic"/>
                <a:cs typeface="Century Gothic"/>
                <a:sym typeface="Century Gothic"/>
              </a:defRPr>
            </a:pPr>
            <a:endParaRPr/>
          </a:p>
        </p:txBody>
      </p:sp>
      <p:sp>
        <p:nvSpPr>
          <p:cNvPr id="287" name="Title 3"/>
          <p:cNvSpPr txBox="1">
            <a:spLocks noGrp="1"/>
          </p:cNvSpPr>
          <p:nvPr>
            <p:ph type="title"/>
          </p:nvPr>
        </p:nvSpPr>
        <p:spPr>
          <a:xfrm>
            <a:off x="0" y="365125"/>
            <a:ext cx="11068050"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pic>
        <p:nvPicPr>
          <p:cNvPr id="288" name="Picture 26" descr="Picture 26"/>
          <p:cNvPicPr>
            <a:picLocks noChangeAspect="1"/>
          </p:cNvPicPr>
          <p:nvPr/>
        </p:nvPicPr>
        <p:blipFill>
          <a:blip r:embed="rId3">
            <a:extLst/>
          </a:blip>
          <a:stretch>
            <a:fillRect/>
          </a:stretch>
        </p:blipFill>
        <p:spPr>
          <a:xfrm>
            <a:off x="226832" y="1228151"/>
            <a:ext cx="3761559" cy="4401694"/>
          </a:xfrm>
          <a:prstGeom prst="rect">
            <a:avLst/>
          </a:prstGeom>
          <a:ln w="12700">
            <a:miter lim="400000"/>
          </a:ln>
        </p:spPr>
      </p:pic>
      <p:pic>
        <p:nvPicPr>
          <p:cNvPr id="289" name="Picture 27" descr="Picture 27"/>
          <p:cNvPicPr>
            <a:picLocks noChangeAspect="1"/>
          </p:cNvPicPr>
          <p:nvPr/>
        </p:nvPicPr>
        <p:blipFill>
          <a:blip r:embed="rId3">
            <a:extLst/>
          </a:blip>
          <a:stretch>
            <a:fillRect/>
          </a:stretch>
        </p:blipFill>
        <p:spPr>
          <a:xfrm>
            <a:off x="4215221" y="1228153"/>
            <a:ext cx="3761558" cy="4401693"/>
          </a:xfrm>
          <a:prstGeom prst="rect">
            <a:avLst/>
          </a:prstGeom>
          <a:ln w="12700">
            <a:miter lim="400000"/>
          </a:ln>
        </p:spPr>
      </p:pic>
      <p:pic>
        <p:nvPicPr>
          <p:cNvPr id="290" name="Picture 28" descr="Picture 28"/>
          <p:cNvPicPr>
            <a:picLocks noChangeAspect="1"/>
          </p:cNvPicPr>
          <p:nvPr/>
        </p:nvPicPr>
        <p:blipFill>
          <a:blip r:embed="rId3">
            <a:extLst/>
          </a:blip>
          <a:stretch>
            <a:fillRect/>
          </a:stretch>
        </p:blipFill>
        <p:spPr>
          <a:xfrm>
            <a:off x="8203610" y="1228151"/>
            <a:ext cx="3761559" cy="4401694"/>
          </a:xfrm>
          <a:prstGeom prst="rect">
            <a:avLst/>
          </a:prstGeom>
          <a:ln w="12700">
            <a:miter lim="400000"/>
          </a:ln>
        </p:spPr>
      </p:pic>
      <p:sp>
        <p:nvSpPr>
          <p:cNvPr id="291" name="Freeform 59"/>
          <p:cNvSpPr/>
          <p:nvPr/>
        </p:nvSpPr>
        <p:spPr>
          <a:xfrm rot="16200000" flipH="1" flipV="1">
            <a:off x="8377843" y="1332960"/>
            <a:ext cx="1185361" cy="987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843C0B"/>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FFFF"/>
                </a:solidFill>
              </a:defRPr>
            </a:pPr>
            <a:endParaRPr/>
          </a:p>
        </p:txBody>
      </p:sp>
      <p:sp>
        <p:nvSpPr>
          <p:cNvPr id="292" name="Freeform 35"/>
          <p:cNvSpPr/>
          <p:nvPr/>
        </p:nvSpPr>
        <p:spPr>
          <a:xfrm rot="16200000" flipH="1" flipV="1">
            <a:off x="396347" y="1330038"/>
            <a:ext cx="1191202" cy="987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FF0066"/>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0000"/>
                </a:solidFill>
              </a:defRPr>
            </a:pPr>
            <a:endParaRPr/>
          </a:p>
        </p:txBody>
      </p:sp>
      <p:sp>
        <p:nvSpPr>
          <p:cNvPr id="293" name="Rectangle 43"/>
          <p:cNvSpPr txBox="1"/>
          <p:nvPr/>
        </p:nvSpPr>
        <p:spPr>
          <a:xfrm>
            <a:off x="1335694" y="1547818"/>
            <a:ext cx="2334443"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rgbClr val="FF0066"/>
                </a:solidFill>
              </a:defRPr>
            </a:lvl1pPr>
          </a:lstStyle>
          <a:p>
            <a:r>
              <a:t>Body/Paint Specialist</a:t>
            </a:r>
          </a:p>
        </p:txBody>
      </p:sp>
      <p:sp>
        <p:nvSpPr>
          <p:cNvPr id="294" name="Rectangle 45"/>
          <p:cNvSpPr txBox="1"/>
          <p:nvPr/>
        </p:nvSpPr>
        <p:spPr>
          <a:xfrm>
            <a:off x="5507967" y="1547818"/>
            <a:ext cx="1625759"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lvl1pPr>
          </a:lstStyle>
          <a:p>
            <a:r>
              <a:t>Assembly Line</a:t>
            </a:r>
          </a:p>
        </p:txBody>
      </p:sp>
      <p:sp>
        <p:nvSpPr>
          <p:cNvPr id="295" name="Rectangle 46"/>
          <p:cNvSpPr txBox="1"/>
          <p:nvPr/>
        </p:nvSpPr>
        <p:spPr>
          <a:xfrm>
            <a:off x="9454714" y="1547818"/>
            <a:ext cx="2093229"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b="1">
                <a:solidFill>
                  <a:srgbClr val="843C0B"/>
                </a:solidFill>
              </a:defRPr>
            </a:lvl1pPr>
          </a:lstStyle>
          <a:p>
            <a:r>
              <a:t>Automobile Design</a:t>
            </a:r>
          </a:p>
        </p:txBody>
      </p:sp>
      <p:sp>
        <p:nvSpPr>
          <p:cNvPr id="296" name="Freeform 35"/>
          <p:cNvSpPr/>
          <p:nvPr/>
        </p:nvSpPr>
        <p:spPr>
          <a:xfrm rot="16200000" flipH="1" flipV="1">
            <a:off x="4381775" y="1339285"/>
            <a:ext cx="1201617" cy="987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537" y="0"/>
                </a:lnTo>
                <a:lnTo>
                  <a:pt x="21600" y="21600"/>
                </a:lnTo>
                <a:lnTo>
                  <a:pt x="0" y="21600"/>
                </a:lnTo>
                <a:lnTo>
                  <a:pt x="0" y="0"/>
                </a:lnTo>
                <a:close/>
              </a:path>
            </a:pathLst>
          </a:custGeom>
          <a:solidFill>
            <a:srgbClr val="0D0D0D"/>
          </a:solidFill>
          <a:ln w="12700">
            <a:miter lim="400000"/>
          </a:ln>
          <a:effectLst>
            <a:outerShdw blurRad="50800" dist="38100" dir="2700000" rotWithShape="0">
              <a:srgbClr val="000000">
                <a:alpha val="40000"/>
              </a:srgbClr>
            </a:outerShdw>
          </a:effectLst>
        </p:spPr>
        <p:txBody>
          <a:bodyPr lIns="45719" rIns="45719" anchor="ctr"/>
          <a:lstStyle/>
          <a:p>
            <a:pPr algn="ctr">
              <a:defRPr sz="2400">
                <a:solidFill>
                  <a:srgbClr val="FF0000"/>
                </a:solidFill>
              </a:defRPr>
            </a:pPr>
            <a:endParaRPr/>
          </a:p>
        </p:txBody>
      </p:sp>
      <p:pic>
        <p:nvPicPr>
          <p:cNvPr id="297" name="Picture 4" descr="Picture 4"/>
          <p:cNvPicPr>
            <a:picLocks noChangeAspect="1"/>
          </p:cNvPicPr>
          <p:nvPr/>
        </p:nvPicPr>
        <p:blipFill>
          <a:blip r:embed="rId4">
            <a:extLst/>
          </a:blip>
          <a:stretch>
            <a:fillRect/>
          </a:stretch>
        </p:blipFill>
        <p:spPr>
          <a:xfrm>
            <a:off x="4512381" y="1335246"/>
            <a:ext cx="735535" cy="806259"/>
          </a:xfrm>
          <a:prstGeom prst="rect">
            <a:avLst/>
          </a:prstGeom>
          <a:ln w="12700">
            <a:miter lim="400000"/>
          </a:ln>
        </p:spPr>
      </p:pic>
      <p:sp>
        <p:nvSpPr>
          <p:cNvPr id="298" name="Rectangle 7"/>
          <p:cNvSpPr txBox="1"/>
          <p:nvPr/>
        </p:nvSpPr>
        <p:spPr>
          <a:xfrm>
            <a:off x="628802" y="2339191"/>
            <a:ext cx="3111742" cy="289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A career opportunity in the automotive industry that is expanding is a body and paint specialist. As one of these specialists, you would have to repair damage that resulted from a car accident of some kind. You would have to fix the exterior of the car and then restore the paint job as well. Thanks to the fact there are plenty of car accidents around the country, this position is in high-demand.</a:t>
            </a:r>
          </a:p>
        </p:txBody>
      </p:sp>
      <p:pic>
        <p:nvPicPr>
          <p:cNvPr id="299" name="Picture 8" descr="Picture 8"/>
          <p:cNvPicPr>
            <a:picLocks noChangeAspect="1"/>
          </p:cNvPicPr>
          <p:nvPr/>
        </p:nvPicPr>
        <p:blipFill>
          <a:blip r:embed="rId5">
            <a:extLst/>
          </a:blip>
          <a:stretch>
            <a:fillRect/>
          </a:stretch>
        </p:blipFill>
        <p:spPr>
          <a:xfrm>
            <a:off x="644058" y="1443217"/>
            <a:ext cx="629770" cy="629770"/>
          </a:xfrm>
          <a:prstGeom prst="rect">
            <a:avLst/>
          </a:prstGeom>
          <a:ln w="12700">
            <a:miter lim="400000"/>
          </a:ln>
        </p:spPr>
      </p:pic>
      <p:sp>
        <p:nvSpPr>
          <p:cNvPr id="300" name="Rectangle 12"/>
          <p:cNvSpPr txBox="1"/>
          <p:nvPr/>
        </p:nvSpPr>
        <p:spPr>
          <a:xfrm>
            <a:off x="4668623" y="2392594"/>
            <a:ext cx="3128168" cy="246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Another option is to get a job on the assembly line. Getting your foot in is not easy, but it’s easier than before. You could join an assembly line that focuses on making cars, or even a line that simply makes certain parts that go in the cars. Nowadays, most assembly line positions require some knowledge about computers and robotic manufacturing.</a:t>
            </a:r>
          </a:p>
        </p:txBody>
      </p:sp>
      <p:pic>
        <p:nvPicPr>
          <p:cNvPr id="301" name="Picture 14" descr="Picture 14"/>
          <p:cNvPicPr>
            <a:picLocks noChangeAspect="1"/>
          </p:cNvPicPr>
          <p:nvPr/>
        </p:nvPicPr>
        <p:blipFill>
          <a:blip r:embed="rId6">
            <a:extLst/>
          </a:blip>
          <a:stretch>
            <a:fillRect/>
          </a:stretch>
        </p:blipFill>
        <p:spPr>
          <a:xfrm>
            <a:off x="8618825" y="1373926"/>
            <a:ext cx="695005" cy="695005"/>
          </a:xfrm>
          <a:prstGeom prst="rect">
            <a:avLst/>
          </a:prstGeom>
          <a:ln w="12700">
            <a:miter lim="400000"/>
          </a:ln>
        </p:spPr>
      </p:pic>
      <p:sp>
        <p:nvSpPr>
          <p:cNvPr id="302" name="Rectangle 30"/>
          <p:cNvSpPr txBox="1"/>
          <p:nvPr/>
        </p:nvSpPr>
        <p:spPr>
          <a:xfrm>
            <a:off x="8618825" y="2388363"/>
            <a:ext cx="3137775" cy="2682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If you’re an artistic person, another option is automobile design. As its name suggests, you would be tasked with coming up for new car designs. This career is in high demand thanks to the fact trends are constantly changing in the car industry. However, you will need plenty of education in order to begin a career as a designer, and your first employment and first projects won’t be designing cars.</a:t>
            </a:r>
          </a:p>
        </p:txBody>
      </p:sp>
      <p:pic>
        <p:nvPicPr>
          <p:cNvPr id="19" name="Picture 18">
            <a:extLst>
              <a:ext uri="{FF2B5EF4-FFF2-40B4-BE49-F238E27FC236}">
                <a16:creationId xmlns:a16="http://schemas.microsoft.com/office/drawing/2014/main" id="{20470F4F-1136-4C8C-A23D-0D9809B0B0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20" name="TextBox 19">
            <a:extLst>
              <a:ext uri="{FF2B5EF4-FFF2-40B4-BE49-F238E27FC236}">
                <a16:creationId xmlns:a16="http://schemas.microsoft.com/office/drawing/2014/main" id="{A2369E53-DDEC-4F3E-ACF6-753E6946FC68}"/>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86"/>
                                        </p:tgtEl>
                                        <p:attrNameLst>
                                          <p:attrName>style.visibility</p:attrName>
                                        </p:attrNameLst>
                                      </p:cBhvr>
                                      <p:to>
                                        <p:strVal val="visible"/>
                                      </p:to>
                                    </p:set>
                                    <p:animEffect transition="in" filter="wipe(left)">
                                      <p:cBhvr>
                                        <p:cTn id="7" dur="1000"/>
                                        <p:tgtEl>
                                          <p:spTgt spid="286"/>
                                        </p:tgtEl>
                                      </p:cBhvr>
                                    </p:animEffect>
                                  </p:childTnLst>
                                </p:cTn>
                              </p:par>
                            </p:childTnLst>
                          </p:cTn>
                        </p:par>
                        <p:par>
                          <p:cTn id="8" fill="hold">
                            <p:stCondLst>
                              <p:cond delay="1000"/>
                            </p:stCondLst>
                            <p:childTnLst>
                              <p:par>
                                <p:cTn id="9" presetID="2" presetClass="entr" presetSubtype="3" fill="hold" grpId="2" nodeType="afterEffect">
                                  <p:stCondLst>
                                    <p:cond delay="0"/>
                                  </p:stCondLst>
                                  <p:iterate>
                                    <p:tmAbs val="0"/>
                                  </p:iterate>
                                  <p:childTnLst>
                                    <p:set>
                                      <p:cBhvr>
                                        <p:cTn id="10" fill="hold"/>
                                        <p:tgtEl>
                                          <p:spTgt spid="291"/>
                                        </p:tgtEl>
                                        <p:attrNameLst>
                                          <p:attrName>style.visibility</p:attrName>
                                        </p:attrNameLst>
                                      </p:cBhvr>
                                      <p:to>
                                        <p:strVal val="visible"/>
                                      </p:to>
                                    </p:set>
                                    <p:anim calcmode="lin" valueType="num">
                                      <p:cBhvr>
                                        <p:cTn id="11" dur="500" fill="hold"/>
                                        <p:tgtEl>
                                          <p:spTgt spid="291"/>
                                        </p:tgtEl>
                                        <p:attrNameLst>
                                          <p:attrName>ppt_x</p:attrName>
                                        </p:attrNameLst>
                                      </p:cBhvr>
                                      <p:tavLst>
                                        <p:tav tm="0">
                                          <p:val>
                                            <p:strVal val="1+#ppt_w/2"/>
                                          </p:val>
                                        </p:tav>
                                        <p:tav tm="100000">
                                          <p:val>
                                            <p:strVal val="#ppt_x"/>
                                          </p:val>
                                        </p:tav>
                                      </p:tavLst>
                                    </p:anim>
                                    <p:anim calcmode="lin" valueType="num">
                                      <p:cBhvr>
                                        <p:cTn id="12" dur="500" fill="hold"/>
                                        <p:tgtEl>
                                          <p:spTgt spid="291"/>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3" fill="hold" grpId="3" nodeType="afterEffect">
                                  <p:stCondLst>
                                    <p:cond delay="0"/>
                                  </p:stCondLst>
                                  <p:iterate>
                                    <p:tmAbs val="0"/>
                                  </p:iterate>
                                  <p:childTnLst>
                                    <p:set>
                                      <p:cBhvr>
                                        <p:cTn id="15" fill="hold"/>
                                        <p:tgtEl>
                                          <p:spTgt spid="292"/>
                                        </p:tgtEl>
                                        <p:attrNameLst>
                                          <p:attrName>style.visibility</p:attrName>
                                        </p:attrNameLst>
                                      </p:cBhvr>
                                      <p:to>
                                        <p:strVal val="visible"/>
                                      </p:to>
                                    </p:set>
                                    <p:anim calcmode="lin" valueType="num">
                                      <p:cBhvr>
                                        <p:cTn id="16" dur="500" fill="hold"/>
                                        <p:tgtEl>
                                          <p:spTgt spid="292"/>
                                        </p:tgtEl>
                                        <p:attrNameLst>
                                          <p:attrName>ppt_x</p:attrName>
                                        </p:attrNameLst>
                                      </p:cBhvr>
                                      <p:tavLst>
                                        <p:tav tm="0">
                                          <p:val>
                                            <p:strVal val="1+#ppt_w/2"/>
                                          </p:val>
                                        </p:tav>
                                        <p:tav tm="100000">
                                          <p:val>
                                            <p:strVal val="#ppt_x"/>
                                          </p:val>
                                        </p:tav>
                                      </p:tavLst>
                                    </p:anim>
                                    <p:anim calcmode="lin" valueType="num">
                                      <p:cBhvr>
                                        <p:cTn id="17" dur="500" fill="hold"/>
                                        <p:tgtEl>
                                          <p:spTgt spid="29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grpId="4" nodeType="afterEffect">
                                  <p:stCondLst>
                                    <p:cond delay="0"/>
                                  </p:stCondLst>
                                  <p:iterate>
                                    <p:tmAbs val="0"/>
                                  </p:iterate>
                                  <p:childTnLst>
                                    <p:set>
                                      <p:cBhvr>
                                        <p:cTn id="20" fill="hold"/>
                                        <p:tgtEl>
                                          <p:spTgt spid="296"/>
                                        </p:tgtEl>
                                        <p:attrNameLst>
                                          <p:attrName>style.visibility</p:attrName>
                                        </p:attrNameLst>
                                      </p:cBhvr>
                                      <p:to>
                                        <p:strVal val="visible"/>
                                      </p:to>
                                    </p:set>
                                    <p:anim calcmode="lin" valueType="num">
                                      <p:cBhvr>
                                        <p:cTn id="21" dur="500" fill="hold"/>
                                        <p:tgtEl>
                                          <p:spTgt spid="296"/>
                                        </p:tgtEl>
                                        <p:attrNameLst>
                                          <p:attrName>ppt_x</p:attrName>
                                        </p:attrNameLst>
                                      </p:cBhvr>
                                      <p:tavLst>
                                        <p:tav tm="0">
                                          <p:val>
                                            <p:strVal val="1+#ppt_w/2"/>
                                          </p:val>
                                        </p:tav>
                                        <p:tav tm="100000">
                                          <p:val>
                                            <p:strVal val="#ppt_x"/>
                                          </p:val>
                                        </p:tav>
                                      </p:tavLst>
                                    </p:anim>
                                    <p:anim calcmode="lin" valueType="num">
                                      <p:cBhvr>
                                        <p:cTn id="22" dur="500" fill="hold"/>
                                        <p:tgtEl>
                                          <p:spTgt spid="2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animBg="1" advAuto="0"/>
      <p:bldP spid="291" grpId="2" animBg="1" advAuto="0"/>
      <p:bldP spid="292" grpId="3" animBg="1" advAuto="0"/>
      <p:bldP spid="296"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5" name="Title 3"/>
          <p:cNvSpPr txBox="1">
            <a:spLocks noGrp="1"/>
          </p:cNvSpPr>
          <p:nvPr>
            <p:ph type="title"/>
          </p:nvPr>
        </p:nvSpPr>
        <p:spPr>
          <a:xfrm>
            <a:off x="0" y="365125"/>
            <a:ext cx="11068050"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pic>
        <p:nvPicPr>
          <p:cNvPr id="306" name="Picture 4" descr="Picture 4"/>
          <p:cNvPicPr>
            <a:picLocks noChangeAspect="1"/>
          </p:cNvPicPr>
          <p:nvPr/>
        </p:nvPicPr>
        <p:blipFill>
          <a:blip r:embed="rId3">
            <a:extLst/>
          </a:blip>
          <a:stretch>
            <a:fillRect/>
          </a:stretch>
        </p:blipFill>
        <p:spPr>
          <a:xfrm>
            <a:off x="3440776" y="1693510"/>
            <a:ext cx="4186498" cy="2354906"/>
          </a:xfrm>
          <a:prstGeom prst="rect">
            <a:avLst/>
          </a:prstGeom>
          <a:ln w="38100">
            <a:solidFill>
              <a:srgbClr val="000000"/>
            </a:solidFill>
          </a:ln>
        </p:spPr>
      </p:pic>
      <p:pic>
        <p:nvPicPr>
          <p:cNvPr id="307" name="Picture 10" descr="Picture 10"/>
          <p:cNvPicPr>
            <a:picLocks noChangeAspect="1"/>
          </p:cNvPicPr>
          <p:nvPr/>
        </p:nvPicPr>
        <p:blipFill>
          <a:blip r:embed="rId4">
            <a:extLst/>
          </a:blip>
          <a:stretch>
            <a:fillRect/>
          </a:stretch>
        </p:blipFill>
        <p:spPr>
          <a:xfrm>
            <a:off x="6513307" y="3672290"/>
            <a:ext cx="3321255" cy="2005208"/>
          </a:xfrm>
          <a:prstGeom prst="rect">
            <a:avLst/>
          </a:prstGeom>
          <a:ln w="38100">
            <a:solidFill>
              <a:srgbClr val="843C0B"/>
            </a:solidFill>
          </a:ln>
        </p:spPr>
      </p:pic>
      <p:pic>
        <p:nvPicPr>
          <p:cNvPr id="308" name="Picture 2" descr="Picture 2"/>
          <p:cNvPicPr>
            <a:picLocks noChangeAspect="1"/>
          </p:cNvPicPr>
          <p:nvPr/>
        </p:nvPicPr>
        <p:blipFill>
          <a:blip r:embed="rId5">
            <a:extLst/>
          </a:blip>
          <a:srcRect r="5771"/>
          <a:stretch>
            <a:fillRect/>
          </a:stretch>
        </p:blipFill>
        <p:spPr>
          <a:xfrm>
            <a:off x="631195" y="3694867"/>
            <a:ext cx="3321254" cy="1982631"/>
          </a:xfrm>
          <a:prstGeom prst="rect">
            <a:avLst/>
          </a:prstGeom>
          <a:ln w="38100">
            <a:solidFill>
              <a:srgbClr val="FF0066"/>
            </a:solidFill>
          </a:ln>
        </p:spPr>
      </p:pic>
      <p:pic>
        <p:nvPicPr>
          <p:cNvPr id="7" name="Picture 6">
            <a:extLst>
              <a:ext uri="{FF2B5EF4-FFF2-40B4-BE49-F238E27FC236}">
                <a16:creationId xmlns:a16="http://schemas.microsoft.com/office/drawing/2014/main" id="{05625392-0DDB-445C-9570-8A11D6392D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1644A1A7-4757-41BD-8F52-E140A3DBF8AA}"/>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Rectangle"/>
          <p:cNvSpPr/>
          <p:nvPr/>
        </p:nvSpPr>
        <p:spPr>
          <a:xfrm>
            <a:off x="20042" y="807243"/>
            <a:ext cx="12151916" cy="5243514"/>
          </a:xfrm>
          <a:prstGeom prst="rect">
            <a:avLst/>
          </a:prstGeom>
          <a:solidFill>
            <a:srgbClr val="FFFFFF">
              <a:alpha val="60129"/>
            </a:srgbClr>
          </a:solidFill>
          <a:ln w="12700">
            <a:solidFill>
              <a:schemeClr val="accent1">
                <a:alpha val="60129"/>
              </a:schemeClr>
            </a:solidFill>
            <a:miter/>
          </a:ln>
        </p:spPr>
        <p:txBody>
          <a:bodyPr lIns="45719" rIns="45719" anchor="ctr"/>
          <a:lstStyle/>
          <a:p>
            <a:endParaRPr/>
          </a:p>
        </p:txBody>
      </p:sp>
      <p:sp>
        <p:nvSpPr>
          <p:cNvPr id="119" name="Title 3"/>
          <p:cNvSpPr txBox="1">
            <a:spLocks noGrp="1"/>
          </p:cNvSpPr>
          <p:nvPr>
            <p:ph type="title"/>
          </p:nvPr>
        </p:nvSpPr>
        <p:spPr>
          <a:xfrm>
            <a:off x="-2" y="365125"/>
            <a:ext cx="11420476"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Automotive Career Mythbusters</a:t>
            </a:r>
          </a:p>
        </p:txBody>
      </p:sp>
      <p:sp>
        <p:nvSpPr>
          <p:cNvPr id="120" name="Content Placeholder 4"/>
          <p:cNvSpPr txBox="1">
            <a:spLocks noGrp="1"/>
          </p:cNvSpPr>
          <p:nvPr>
            <p:ph type="body" sz="half" idx="1"/>
          </p:nvPr>
        </p:nvSpPr>
        <p:spPr>
          <a:xfrm>
            <a:off x="838200" y="1230970"/>
            <a:ext cx="10515600" cy="2331295"/>
          </a:xfrm>
          <a:prstGeom prst="rect">
            <a:avLst/>
          </a:prstGeom>
        </p:spPr>
        <p:txBody>
          <a:bodyPr anchor="ctr"/>
          <a:lstStyle/>
          <a:p>
            <a:pPr marL="0" indent="0">
              <a:buSzTx/>
              <a:buNone/>
              <a:defRPr b="1">
                <a:solidFill>
                  <a:srgbClr val="002060"/>
                </a:solidFill>
                <a:latin typeface="Century Gothic"/>
                <a:ea typeface="Century Gothic"/>
                <a:cs typeface="Century Gothic"/>
                <a:sym typeface="Century Gothic"/>
              </a:defRPr>
            </a:pPr>
            <a:r>
              <a:t>The automotive industry has evolved dramatically in the last two decades, and it will keep changing. </a:t>
            </a:r>
          </a:p>
          <a:p>
            <a:pPr marL="0" indent="0">
              <a:buSzTx/>
              <a:buNone/>
              <a:defRPr b="1">
                <a:solidFill>
                  <a:srgbClr val="002060"/>
                </a:solidFill>
                <a:latin typeface="Century Gothic"/>
                <a:ea typeface="Century Gothic"/>
                <a:cs typeface="Century Gothic"/>
                <a:sym typeface="Century Gothic"/>
              </a:defRPr>
            </a:pPr>
            <a:endParaRPr/>
          </a:p>
          <a:p>
            <a:pPr marL="0" indent="0">
              <a:buSzTx/>
              <a:buNone/>
              <a:defRPr b="1">
                <a:solidFill>
                  <a:srgbClr val="002060"/>
                </a:solidFill>
                <a:latin typeface="Century Gothic"/>
                <a:ea typeface="Century Gothic"/>
                <a:cs typeface="Century Gothic"/>
                <a:sym typeface="Century Gothic"/>
              </a:defRPr>
            </a:pPr>
            <a:r>
              <a:t>However, persistent myths make it a little difficult to figure out just what a career in the automotive industry can be.</a:t>
            </a:r>
          </a:p>
        </p:txBody>
      </p:sp>
      <p:pic>
        <p:nvPicPr>
          <p:cNvPr id="6" name="Picture 5">
            <a:extLst>
              <a:ext uri="{FF2B5EF4-FFF2-40B4-BE49-F238E27FC236}">
                <a16:creationId xmlns:a16="http://schemas.microsoft.com/office/drawing/2014/main" id="{C77B62D5-E11A-41F1-B060-B33BB7250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7" name="TextBox 6">
            <a:extLst>
              <a:ext uri="{FF2B5EF4-FFF2-40B4-BE49-F238E27FC236}">
                <a16:creationId xmlns:a16="http://schemas.microsoft.com/office/drawing/2014/main" id="{79270590-9B44-442C-927F-E57A657DBF35}"/>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0" name="Rectangle"/>
          <p:cNvSpPr/>
          <p:nvPr/>
        </p:nvSpPr>
        <p:spPr>
          <a:xfrm>
            <a:off x="-1092" y="799703"/>
            <a:ext cx="12194184" cy="5258594"/>
          </a:xfrm>
          <a:prstGeom prst="rect">
            <a:avLst/>
          </a:prstGeom>
          <a:solidFill>
            <a:srgbClr val="FFFFFF">
              <a:alpha val="60167"/>
            </a:srgbClr>
          </a:solidFill>
          <a:ln w="12700">
            <a:solidFill>
              <a:schemeClr val="accent1">
                <a:alpha val="60167"/>
              </a:schemeClr>
            </a:solidFill>
            <a:miter/>
          </a:ln>
        </p:spPr>
        <p:txBody>
          <a:bodyPr lIns="45719" rIns="45719" anchor="ctr"/>
          <a:lstStyle/>
          <a:p>
            <a:endParaRPr/>
          </a:p>
        </p:txBody>
      </p:sp>
      <p:sp>
        <p:nvSpPr>
          <p:cNvPr id="312" name="Title 3"/>
          <p:cNvSpPr txBox="1">
            <a:spLocks noGrp="1"/>
          </p:cNvSpPr>
          <p:nvPr>
            <p:ph type="title"/>
          </p:nvPr>
        </p:nvSpPr>
        <p:spPr>
          <a:xfrm>
            <a:off x="-2" y="365125"/>
            <a:ext cx="11420476"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Different Careers in the Automotive Industry</a:t>
            </a:r>
          </a:p>
        </p:txBody>
      </p:sp>
      <p:sp>
        <p:nvSpPr>
          <p:cNvPr id="313" name="Content Placeholder 4"/>
          <p:cNvSpPr txBox="1">
            <a:spLocks noGrp="1"/>
          </p:cNvSpPr>
          <p:nvPr>
            <p:ph type="body" idx="1"/>
          </p:nvPr>
        </p:nvSpPr>
        <p:spPr>
          <a:xfrm>
            <a:off x="838200" y="1253330"/>
            <a:ext cx="10515600" cy="4351338"/>
          </a:xfrm>
          <a:prstGeom prst="rect">
            <a:avLst/>
          </a:prstGeom>
        </p:spPr>
        <p:txBody>
          <a:bodyPr/>
          <a:lstStyle/>
          <a:p>
            <a:pPr>
              <a:lnSpc>
                <a:spcPct val="72000"/>
              </a:lnSpc>
              <a:defRPr sz="1900" b="1">
                <a:solidFill>
                  <a:srgbClr val="002060"/>
                </a:solidFill>
                <a:latin typeface="Century Gothic"/>
                <a:ea typeface="Century Gothic"/>
                <a:cs typeface="Century Gothic"/>
                <a:sym typeface="Century Gothic"/>
              </a:defRPr>
            </a:pPr>
            <a:r>
              <a:t>While there are a wide variety of jobs in the industry, it takes the right attitude and experience to succeed in the automotive world. Alongside the technical and practical skills, you will learn along the way, you will also need to:</a:t>
            </a:r>
          </a:p>
          <a:p>
            <a:pPr marL="288757" indent="-288757">
              <a:lnSpc>
                <a:spcPct val="72000"/>
              </a:lnSpc>
              <a:defRPr sz="1900" b="1">
                <a:solidFill>
                  <a:srgbClr val="002060"/>
                </a:solidFill>
                <a:latin typeface="Century Gothic"/>
                <a:ea typeface="Century Gothic"/>
                <a:cs typeface="Century Gothic"/>
                <a:sym typeface="Century Gothic"/>
              </a:defRPr>
            </a:pPr>
            <a:r>
              <a:rPr sz="2400"/>
              <a:t>Be Passionate</a:t>
            </a:r>
            <a:r>
              <a:t> </a:t>
            </a:r>
            <a:br/>
            <a:r>
              <a:t>When it comes down to it, being passionate about the industry will help you to become successful. Passion drives talent and enables you to stand out, opening new doors and improving your job satisfaction. </a:t>
            </a:r>
          </a:p>
          <a:p>
            <a:pPr marL="288757" indent="-288757">
              <a:lnSpc>
                <a:spcPct val="72000"/>
              </a:lnSpc>
              <a:defRPr sz="1900" b="1">
                <a:solidFill>
                  <a:srgbClr val="002060"/>
                </a:solidFill>
                <a:latin typeface="Century Gothic"/>
                <a:ea typeface="Century Gothic"/>
                <a:cs typeface="Century Gothic"/>
                <a:sym typeface="Century Gothic"/>
              </a:defRPr>
            </a:pPr>
            <a:r>
              <a:rPr sz="2400"/>
              <a:t>Problem-Solve</a:t>
            </a:r>
            <a:r>
              <a:t> </a:t>
            </a:r>
            <a:br/>
            <a:r>
              <a:t>Any job in the auto industry will require you to solve problems through research, development and manufacturing. At every stage of the cycle, spotting a problem and minimizing the risk or damage is a key challenge.</a:t>
            </a:r>
          </a:p>
          <a:p>
            <a:pPr marL="288757" indent="-288757">
              <a:lnSpc>
                <a:spcPct val="72000"/>
              </a:lnSpc>
              <a:defRPr sz="1900" b="1">
                <a:solidFill>
                  <a:srgbClr val="002060"/>
                </a:solidFill>
                <a:latin typeface="Century Gothic"/>
                <a:ea typeface="Century Gothic"/>
                <a:cs typeface="Century Gothic"/>
                <a:sym typeface="Century Gothic"/>
              </a:defRPr>
            </a:pPr>
            <a:r>
              <a:rPr sz="2400"/>
              <a:t>Communicate </a:t>
            </a:r>
            <a:br/>
            <a:r>
              <a:t>A huge part of the automotive industry is based on service. Whether you have ambitions to open a small business or work within a global company, you will need to relate well to people. This means translating industry jargon into easy terms, understanding the brief and maintaining great lines of communication with your team members.</a:t>
            </a:r>
          </a:p>
        </p:txBody>
      </p:sp>
      <p:pic>
        <p:nvPicPr>
          <p:cNvPr id="6" name="Picture 5">
            <a:extLst>
              <a:ext uri="{FF2B5EF4-FFF2-40B4-BE49-F238E27FC236}">
                <a16:creationId xmlns:a16="http://schemas.microsoft.com/office/drawing/2014/main" id="{A430F1AC-15F0-4185-B296-B436FD786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7" name="TextBox 6">
            <a:extLst>
              <a:ext uri="{FF2B5EF4-FFF2-40B4-BE49-F238E27FC236}">
                <a16:creationId xmlns:a16="http://schemas.microsoft.com/office/drawing/2014/main" id="{24D962C3-BF48-404F-82F2-750836EFA4CA}"/>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Rectangle"/>
          <p:cNvSpPr/>
          <p:nvPr/>
        </p:nvSpPr>
        <p:spPr>
          <a:xfrm>
            <a:off x="20042" y="807243"/>
            <a:ext cx="12151916" cy="5243514"/>
          </a:xfrm>
          <a:prstGeom prst="rect">
            <a:avLst/>
          </a:prstGeom>
          <a:solidFill>
            <a:srgbClr val="FFFFFF">
              <a:alpha val="60816"/>
            </a:srgbClr>
          </a:solidFill>
          <a:ln w="12700">
            <a:solidFill>
              <a:schemeClr val="accent1">
                <a:alpha val="60816"/>
              </a:schemeClr>
            </a:solidFill>
            <a:miter/>
          </a:ln>
        </p:spPr>
        <p:txBody>
          <a:bodyPr lIns="45719" rIns="45719" anchor="ctr"/>
          <a:lstStyle/>
          <a:p>
            <a:endParaRPr/>
          </a:p>
        </p:txBody>
      </p:sp>
      <p:sp>
        <p:nvSpPr>
          <p:cNvPr id="124" name="Title 3"/>
          <p:cNvSpPr txBox="1">
            <a:spLocks noGrp="1"/>
          </p:cNvSpPr>
          <p:nvPr>
            <p:ph type="title"/>
          </p:nvPr>
        </p:nvSpPr>
        <p:spPr>
          <a:xfrm>
            <a:off x="-2" y="365125"/>
            <a:ext cx="11420476"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Automotive Career Mythbusters</a:t>
            </a:r>
          </a:p>
        </p:txBody>
      </p:sp>
      <p:sp>
        <p:nvSpPr>
          <p:cNvPr id="125" name="Content Placeholder 4"/>
          <p:cNvSpPr txBox="1">
            <a:spLocks noGrp="1"/>
          </p:cNvSpPr>
          <p:nvPr>
            <p:ph type="body" sz="half" idx="1"/>
          </p:nvPr>
        </p:nvSpPr>
        <p:spPr>
          <a:xfrm>
            <a:off x="838200" y="1230970"/>
            <a:ext cx="10515600" cy="2549874"/>
          </a:xfrm>
          <a:prstGeom prst="rect">
            <a:avLst/>
          </a:prstGeom>
        </p:spPr>
        <p:txBody>
          <a:bodyPr anchor="ctr"/>
          <a:lstStyle/>
          <a:p>
            <a:pPr marL="0" indent="0" defTabSz="822959">
              <a:spcBef>
                <a:spcPts val="900"/>
              </a:spcBef>
              <a:buSzTx/>
              <a:buNone/>
              <a:defRPr sz="2520" b="1">
                <a:solidFill>
                  <a:srgbClr val="002060"/>
                </a:solidFill>
                <a:latin typeface="Century Gothic"/>
                <a:ea typeface="Century Gothic"/>
                <a:cs typeface="Century Gothic"/>
                <a:sym typeface="Century Gothic"/>
              </a:defRPr>
            </a:pPr>
            <a:r>
              <a:t>Fortunately, by knowing a little more about what’s fact and what’s fiction, you’ll be able to make an informed decision about which career path is best for you. </a:t>
            </a:r>
          </a:p>
          <a:p>
            <a:pPr marL="0" indent="0" defTabSz="822959">
              <a:spcBef>
                <a:spcPts val="900"/>
              </a:spcBef>
              <a:buSzTx/>
              <a:buNone/>
              <a:defRPr sz="2520" b="1">
                <a:solidFill>
                  <a:srgbClr val="002060"/>
                </a:solidFill>
                <a:latin typeface="Century Gothic"/>
                <a:ea typeface="Century Gothic"/>
                <a:cs typeface="Century Gothic"/>
                <a:sym typeface="Century Gothic"/>
              </a:defRPr>
            </a:pPr>
            <a:endParaRPr/>
          </a:p>
          <a:p>
            <a:pPr marL="0" indent="0" defTabSz="822959">
              <a:spcBef>
                <a:spcPts val="900"/>
              </a:spcBef>
              <a:buSzTx/>
              <a:buNone/>
              <a:defRPr sz="2520" b="1">
                <a:solidFill>
                  <a:srgbClr val="002060"/>
                </a:solidFill>
                <a:latin typeface="Century Gothic"/>
                <a:ea typeface="Century Gothic"/>
                <a:cs typeface="Century Gothic"/>
                <a:sym typeface="Century Gothic"/>
              </a:defRPr>
            </a:pPr>
            <a:r>
              <a:t>Here are some of the most common misconceptions about careers in the automotive industry, and the facts that clear them up.</a:t>
            </a:r>
          </a:p>
        </p:txBody>
      </p:sp>
      <p:pic>
        <p:nvPicPr>
          <p:cNvPr id="6" name="Picture 5">
            <a:extLst>
              <a:ext uri="{FF2B5EF4-FFF2-40B4-BE49-F238E27FC236}">
                <a16:creationId xmlns:a16="http://schemas.microsoft.com/office/drawing/2014/main" id="{DC5BD92A-1809-43D2-8EE2-9FEE8ECF6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7" name="TextBox 6">
            <a:extLst>
              <a:ext uri="{FF2B5EF4-FFF2-40B4-BE49-F238E27FC236}">
                <a16:creationId xmlns:a16="http://schemas.microsoft.com/office/drawing/2014/main" id="{DEE0FFB6-048C-44A4-B7F9-2D906A019AF2}"/>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Rectangle"/>
          <p:cNvSpPr/>
          <p:nvPr/>
        </p:nvSpPr>
        <p:spPr>
          <a:xfrm>
            <a:off x="20042" y="807243"/>
            <a:ext cx="12151916" cy="5243514"/>
          </a:xfrm>
          <a:prstGeom prst="rect">
            <a:avLst/>
          </a:prstGeom>
          <a:solidFill>
            <a:srgbClr val="FFFFFF">
              <a:alpha val="59528"/>
            </a:srgbClr>
          </a:solidFill>
          <a:ln w="12700">
            <a:solidFill>
              <a:schemeClr val="accent1">
                <a:alpha val="59528"/>
              </a:schemeClr>
            </a:solidFill>
            <a:miter/>
          </a:ln>
        </p:spPr>
        <p:txBody>
          <a:bodyPr lIns="45719" rIns="45719" anchor="ctr"/>
          <a:lstStyle/>
          <a:p>
            <a:endParaRPr/>
          </a:p>
        </p:txBody>
      </p:sp>
      <p:sp>
        <p:nvSpPr>
          <p:cNvPr id="129" name="Title 3"/>
          <p:cNvSpPr txBox="1">
            <a:spLocks noGrp="1"/>
          </p:cNvSpPr>
          <p:nvPr>
            <p:ph type="title"/>
          </p:nvPr>
        </p:nvSpPr>
        <p:spPr>
          <a:xfrm>
            <a:off x="2105024" y="365125"/>
            <a:ext cx="7200901"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AUTOMOTIVE WORK IS DIRTY</a:t>
            </a:r>
          </a:p>
        </p:txBody>
      </p:sp>
      <p:sp>
        <p:nvSpPr>
          <p:cNvPr id="130" name="Content Placeholder 4"/>
          <p:cNvSpPr txBox="1">
            <a:spLocks noGrp="1"/>
          </p:cNvSpPr>
          <p:nvPr>
            <p:ph type="body" idx="1"/>
          </p:nvPr>
        </p:nvSpPr>
        <p:spPr>
          <a:xfrm>
            <a:off x="838200" y="1230970"/>
            <a:ext cx="10515600" cy="4645955"/>
          </a:xfrm>
          <a:prstGeom prst="rect">
            <a:avLst/>
          </a:prstGeom>
        </p:spPr>
        <p:txBody>
          <a:bodyPr/>
          <a:lstStyle/>
          <a:p>
            <a:pPr>
              <a:defRPr b="1">
                <a:solidFill>
                  <a:srgbClr val="002060"/>
                </a:solidFill>
                <a:latin typeface="Century Gothic"/>
                <a:ea typeface="Century Gothic"/>
                <a:cs typeface="Century Gothic"/>
                <a:sym typeface="Century Gothic"/>
              </a:defRPr>
            </a:pPr>
            <a:r>
              <a:t>With the advanced technology in cars today, electronic diagnostic equipment is as much a part of the industry as a wrench. </a:t>
            </a:r>
          </a:p>
          <a:p>
            <a:pPr>
              <a:defRPr b="1">
                <a:solidFill>
                  <a:srgbClr val="002060"/>
                </a:solidFill>
                <a:latin typeface="Century Gothic"/>
                <a:ea typeface="Century Gothic"/>
                <a:cs typeface="Century Gothic"/>
                <a:sym typeface="Century Gothic"/>
              </a:defRPr>
            </a:pPr>
            <a:r>
              <a:t>Some jobs in the field will always be hands-on (which is great for many folks who love it), but there are many positions that don’t depend on having a mechanical nature or a love for grime.</a:t>
            </a:r>
          </a:p>
        </p:txBody>
      </p:sp>
      <p:pic>
        <p:nvPicPr>
          <p:cNvPr id="131"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2E649043-2E20-4CAF-9E97-33B91EB47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F4B2F92E-446C-42F7-A4E5-79FBAEAF9EA9}"/>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Rectangle"/>
          <p:cNvSpPr/>
          <p:nvPr/>
        </p:nvSpPr>
        <p:spPr>
          <a:xfrm>
            <a:off x="20042" y="807243"/>
            <a:ext cx="12151916" cy="5243514"/>
          </a:xfrm>
          <a:prstGeom prst="rect">
            <a:avLst/>
          </a:prstGeom>
          <a:solidFill>
            <a:srgbClr val="FFFFFF">
              <a:alpha val="59692"/>
            </a:srgbClr>
          </a:solidFill>
          <a:ln w="12700">
            <a:solidFill>
              <a:schemeClr val="accent1">
                <a:alpha val="59692"/>
              </a:schemeClr>
            </a:solidFill>
            <a:miter/>
          </a:ln>
        </p:spPr>
        <p:txBody>
          <a:bodyPr lIns="45719" rIns="45719" anchor="ctr"/>
          <a:lstStyle/>
          <a:p>
            <a:endParaRPr/>
          </a:p>
        </p:txBody>
      </p:sp>
      <p:sp>
        <p:nvSpPr>
          <p:cNvPr id="135" name="Title 3"/>
          <p:cNvSpPr txBox="1">
            <a:spLocks noGrp="1"/>
          </p:cNvSpPr>
          <p:nvPr>
            <p:ph type="title"/>
          </p:nvPr>
        </p:nvSpPr>
        <p:spPr>
          <a:xfrm>
            <a:off x="2105024" y="365125"/>
            <a:ext cx="7200901" cy="432923"/>
          </a:xfrm>
          <a:prstGeom prst="rect">
            <a:avLst/>
          </a:prstGeom>
        </p:spPr>
        <p:txBody>
          <a:bodyPr/>
          <a:lstStyle>
            <a:lvl1pPr defTabSz="521208">
              <a:defRPr sz="2223" b="1">
                <a:solidFill>
                  <a:srgbClr val="002060"/>
                </a:solidFill>
                <a:latin typeface="Century Gothic"/>
                <a:ea typeface="Century Gothic"/>
                <a:cs typeface="Century Gothic"/>
                <a:sym typeface="Century Gothic"/>
              </a:defRPr>
            </a:lvl1pPr>
          </a:lstStyle>
          <a:p>
            <a:r>
              <a:t>AUTOMOTIVE WORK IS DIRTY</a:t>
            </a:r>
          </a:p>
        </p:txBody>
      </p:sp>
      <p:sp>
        <p:nvSpPr>
          <p:cNvPr id="136" name="Content Placeholder 4"/>
          <p:cNvSpPr txBox="1">
            <a:spLocks noGrp="1"/>
          </p:cNvSpPr>
          <p:nvPr>
            <p:ph type="body" idx="1"/>
          </p:nvPr>
        </p:nvSpPr>
        <p:spPr>
          <a:xfrm>
            <a:off x="838200" y="1230970"/>
            <a:ext cx="10515600" cy="4645955"/>
          </a:xfrm>
          <a:prstGeom prst="rect">
            <a:avLst/>
          </a:prstGeom>
        </p:spPr>
        <p:txBody>
          <a:bodyPr/>
          <a:lstStyle/>
          <a:p>
            <a:pPr>
              <a:spcBef>
                <a:spcPts val="500"/>
              </a:spcBef>
              <a:defRPr b="1">
                <a:solidFill>
                  <a:srgbClr val="002060"/>
                </a:solidFill>
                <a:latin typeface="Century Gothic"/>
                <a:ea typeface="Century Gothic"/>
                <a:cs typeface="Century Gothic"/>
                <a:sym typeface="Century Gothic"/>
              </a:defRPr>
            </a:pPr>
            <a:r>
              <a:t>As we will discuss later, great careers exist in the automotive industry like finance manager, salesperson, or automobile designer. </a:t>
            </a:r>
          </a:p>
          <a:p>
            <a:pPr>
              <a:defRPr b="1">
                <a:solidFill>
                  <a:srgbClr val="002060"/>
                </a:solidFill>
                <a:latin typeface="Century Gothic"/>
                <a:ea typeface="Century Gothic"/>
                <a:cs typeface="Century Gothic"/>
                <a:sym typeface="Century Gothic"/>
              </a:defRPr>
            </a:pPr>
            <a:r>
              <a:t>Having a great career in automotive is based on your passion for learning how to repair and service cars or working with others to solve the needs of customers—not your gender. </a:t>
            </a:r>
          </a:p>
        </p:txBody>
      </p:sp>
      <p:pic>
        <p:nvPicPr>
          <p:cNvPr id="137"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5177CCBA-FCF1-41AE-B09F-44CBDC01A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F76179A4-D384-4841-925B-723D9DB096DA}"/>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Rectangle"/>
          <p:cNvSpPr/>
          <p:nvPr/>
        </p:nvSpPr>
        <p:spPr>
          <a:xfrm>
            <a:off x="20042" y="807243"/>
            <a:ext cx="12151916" cy="5243514"/>
          </a:xfrm>
          <a:prstGeom prst="rect">
            <a:avLst/>
          </a:prstGeom>
          <a:solidFill>
            <a:srgbClr val="FFFFFF">
              <a:alpha val="59811"/>
            </a:srgbClr>
          </a:solidFill>
          <a:ln w="12700">
            <a:solidFill>
              <a:schemeClr val="accent1">
                <a:alpha val="59811"/>
              </a:schemeClr>
            </a:solidFill>
            <a:miter/>
          </a:ln>
        </p:spPr>
        <p:txBody>
          <a:bodyPr lIns="45719" rIns="45719" anchor="ctr"/>
          <a:lstStyle/>
          <a:p>
            <a:endParaRPr/>
          </a:p>
        </p:txBody>
      </p:sp>
      <p:sp>
        <p:nvSpPr>
          <p:cNvPr id="141" name="Title 3"/>
          <p:cNvSpPr txBox="1">
            <a:spLocks noGrp="1"/>
          </p:cNvSpPr>
          <p:nvPr>
            <p:ph type="title"/>
          </p:nvPr>
        </p:nvSpPr>
        <p:spPr>
          <a:xfrm>
            <a:off x="2105024" y="365125"/>
            <a:ext cx="10086976" cy="432923"/>
          </a:xfrm>
          <a:prstGeom prst="rect">
            <a:avLst/>
          </a:prstGeom>
        </p:spPr>
        <p:txBody>
          <a:bodyPr/>
          <a:lstStyle>
            <a:lvl1pPr defTabSz="566927">
              <a:defRPr sz="2232" b="1">
                <a:solidFill>
                  <a:srgbClr val="002060"/>
                </a:solidFill>
                <a:latin typeface="Century Gothic"/>
                <a:ea typeface="Century Gothic"/>
                <a:cs typeface="Century Gothic"/>
                <a:sym typeface="Century Gothic"/>
              </a:defRPr>
            </a:lvl1pPr>
          </a:lstStyle>
          <a:p>
            <a:r>
              <a:t>THE AUTOMOTIVE INDUSTRY IS JUST FOR MEN</a:t>
            </a:r>
          </a:p>
        </p:txBody>
      </p:sp>
      <p:sp>
        <p:nvSpPr>
          <p:cNvPr id="142" name="Content Placeholder 4"/>
          <p:cNvSpPr txBox="1">
            <a:spLocks noGrp="1"/>
          </p:cNvSpPr>
          <p:nvPr>
            <p:ph type="body" idx="1"/>
          </p:nvPr>
        </p:nvSpPr>
        <p:spPr>
          <a:xfrm>
            <a:off x="838200" y="1230970"/>
            <a:ext cx="10515600" cy="4331630"/>
          </a:xfrm>
          <a:prstGeom prst="rect">
            <a:avLst/>
          </a:prstGeom>
        </p:spPr>
        <p:txBody>
          <a:bodyPr/>
          <a:lstStyle/>
          <a:p>
            <a:pPr>
              <a:defRPr b="1">
                <a:solidFill>
                  <a:srgbClr val="002060"/>
                </a:solidFill>
                <a:latin typeface="Century Gothic"/>
                <a:ea typeface="Century Gothic"/>
                <a:cs typeface="Century Gothic"/>
                <a:sym typeface="Century Gothic"/>
              </a:defRPr>
            </a:pPr>
            <a:r>
              <a:rPr dirty="0"/>
              <a:t>The opportunity for women is just as abundant in this industry as it is for men. </a:t>
            </a:r>
          </a:p>
          <a:p>
            <a:pPr>
              <a:defRPr b="1">
                <a:solidFill>
                  <a:srgbClr val="002060"/>
                </a:solidFill>
                <a:latin typeface="Century Gothic"/>
                <a:ea typeface="Century Gothic"/>
                <a:cs typeface="Century Gothic"/>
                <a:sym typeface="Century Gothic"/>
              </a:defRPr>
            </a:pPr>
            <a:r>
              <a:rPr dirty="0"/>
              <a:t>In fact, women tend to possess better communication skills that help build trust and relationships with customers, allowing them to succeed in any role within the profession.</a:t>
            </a:r>
          </a:p>
          <a:p>
            <a:pPr>
              <a:defRPr b="1">
                <a:solidFill>
                  <a:srgbClr val="002060"/>
                </a:solidFill>
                <a:latin typeface="Century Gothic"/>
                <a:ea typeface="Century Gothic"/>
                <a:cs typeface="Century Gothic"/>
                <a:sym typeface="Century Gothic"/>
              </a:defRPr>
            </a:pPr>
            <a:r>
              <a:rPr dirty="0"/>
              <a:t>We are actively recruiting talented young women and men into this amazing industry.</a:t>
            </a:r>
          </a:p>
        </p:txBody>
      </p:sp>
      <p:pic>
        <p:nvPicPr>
          <p:cNvPr id="143"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253E1711-50E5-41B9-BCBB-7AAB3057B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044A1441-EE57-45F1-A174-4AB6E3290392}"/>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Rectangle 5"/>
          <p:cNvSpPr/>
          <p:nvPr/>
        </p:nvSpPr>
        <p:spPr>
          <a:xfrm>
            <a:off x="0" y="915640"/>
            <a:ext cx="12192000" cy="5379479"/>
          </a:xfrm>
          <a:prstGeom prst="rect">
            <a:avLst/>
          </a:prstGeom>
          <a:solidFill>
            <a:srgbClr val="FFFFFF">
              <a:alpha val="49991"/>
            </a:srgbClr>
          </a:solidFill>
          <a:ln w="12700">
            <a:solidFill>
              <a:schemeClr val="accent1">
                <a:alpha val="49991"/>
              </a:schemeClr>
            </a:solidFill>
            <a:miter/>
          </a:ln>
        </p:spPr>
        <p:txBody>
          <a:bodyPr lIns="45719" rIns="45719" anchor="ctr"/>
          <a:lstStyle/>
          <a:p>
            <a:endParaRPr/>
          </a:p>
        </p:txBody>
      </p:sp>
      <p:sp>
        <p:nvSpPr>
          <p:cNvPr id="146" name="Rectangle 5"/>
          <p:cNvSpPr/>
          <p:nvPr/>
        </p:nvSpPr>
        <p:spPr>
          <a:xfrm>
            <a:off x="0" y="893297"/>
            <a:ext cx="12192000" cy="5424164"/>
          </a:xfrm>
          <a:prstGeom prst="rect">
            <a:avLst/>
          </a:prstGeom>
          <a:solidFill>
            <a:srgbClr val="FFFFFF">
              <a:alpha val="59517"/>
            </a:srgbClr>
          </a:solidFill>
          <a:ln w="12700">
            <a:solidFill>
              <a:schemeClr val="accent1">
                <a:alpha val="59517"/>
              </a:schemeClr>
            </a:solidFill>
            <a:miter/>
          </a:ln>
        </p:spPr>
        <p:txBody>
          <a:bodyPr lIns="45719" rIns="45719" anchor="ctr"/>
          <a:lstStyle/>
          <a:p>
            <a:endParaRPr/>
          </a:p>
        </p:txBody>
      </p:sp>
      <p:sp>
        <p:nvSpPr>
          <p:cNvPr id="147" name="Title 3"/>
          <p:cNvSpPr txBox="1">
            <a:spLocks noGrp="1"/>
          </p:cNvSpPr>
          <p:nvPr>
            <p:ph type="title"/>
          </p:nvPr>
        </p:nvSpPr>
        <p:spPr>
          <a:xfrm>
            <a:off x="2105024" y="365125"/>
            <a:ext cx="10086976" cy="432923"/>
          </a:xfrm>
          <a:prstGeom prst="rect">
            <a:avLst/>
          </a:prstGeom>
        </p:spPr>
        <p:txBody>
          <a:bodyPr/>
          <a:lstStyle>
            <a:lvl1pPr defTabSz="566927">
              <a:defRPr sz="2232" b="1">
                <a:solidFill>
                  <a:srgbClr val="002060"/>
                </a:solidFill>
                <a:latin typeface="Century Gothic"/>
                <a:ea typeface="Century Gothic"/>
                <a:cs typeface="Century Gothic"/>
                <a:sym typeface="Century Gothic"/>
              </a:defRPr>
            </a:lvl1pPr>
          </a:lstStyle>
          <a:p>
            <a:r>
              <a:t>THE AUTOMOTIVE INDUSTRY IS JUST FOR MEN</a:t>
            </a:r>
          </a:p>
        </p:txBody>
      </p:sp>
      <p:pic>
        <p:nvPicPr>
          <p:cNvPr id="148"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149" name="Picture 8" descr="Picture 8"/>
          <p:cNvPicPr>
            <a:picLocks noChangeAspect="1"/>
          </p:cNvPicPr>
          <p:nvPr/>
        </p:nvPicPr>
        <p:blipFill>
          <a:blip r:embed="rId4">
            <a:extLst/>
          </a:blip>
          <a:srcRect l="28000" r="4"/>
          <a:stretch>
            <a:fillRect/>
          </a:stretch>
        </p:blipFill>
        <p:spPr>
          <a:xfrm>
            <a:off x="846652" y="1445073"/>
            <a:ext cx="2516585" cy="2328862"/>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5"/>
                  <a:pt x="0" y="10800"/>
                </a:cubicBezTo>
                <a:cubicBezTo>
                  <a:pt x="0" y="16765"/>
                  <a:pt x="4837" y="21600"/>
                  <a:pt x="10802" y="21600"/>
                </a:cubicBezTo>
                <a:cubicBezTo>
                  <a:pt x="16767" y="21600"/>
                  <a:pt x="21600" y="16765"/>
                  <a:pt x="21600" y="10800"/>
                </a:cubicBezTo>
                <a:cubicBezTo>
                  <a:pt x="21600" y="4835"/>
                  <a:pt x="16767" y="0"/>
                  <a:pt x="10802" y="0"/>
                </a:cubicBezTo>
                <a:close/>
              </a:path>
            </a:pathLst>
          </a:custGeom>
          <a:ln w="38100">
            <a:solidFill>
              <a:srgbClr val="FF0000"/>
            </a:solidFill>
          </a:ln>
        </p:spPr>
      </p:pic>
      <p:sp>
        <p:nvSpPr>
          <p:cNvPr id="150" name="Rectangle 10"/>
          <p:cNvSpPr txBox="1"/>
          <p:nvPr/>
        </p:nvSpPr>
        <p:spPr>
          <a:xfrm>
            <a:off x="846652" y="4176128"/>
            <a:ext cx="2612046" cy="181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Patricia Banks is an automotive technician and founder of Girls Auto Clinic, an auto care business, consultancy and workshop that caters to women. She is also the author of the GAC Glove Box Guide.</a:t>
            </a:r>
          </a:p>
        </p:txBody>
      </p:sp>
      <p:grpSp>
        <p:nvGrpSpPr>
          <p:cNvPr id="153" name="Text Placeholder 5"/>
          <p:cNvGrpSpPr/>
          <p:nvPr/>
        </p:nvGrpSpPr>
        <p:grpSpPr>
          <a:xfrm>
            <a:off x="1042388" y="3848313"/>
            <a:ext cx="2133601" cy="396241"/>
            <a:chOff x="0" y="0"/>
            <a:chExt cx="2133600" cy="396240"/>
          </a:xfrm>
        </p:grpSpPr>
        <p:sp>
          <p:nvSpPr>
            <p:cNvPr id="151" name="Rectangle"/>
            <p:cNvSpPr/>
            <p:nvPr/>
          </p:nvSpPr>
          <p:spPr>
            <a:xfrm>
              <a:off x="0" y="0"/>
              <a:ext cx="2133600" cy="335082"/>
            </a:xfrm>
            <a:prstGeom prst="rect">
              <a:avLst/>
            </a:prstGeom>
            <a:solidFill>
              <a:srgbClr val="FF0000"/>
            </a:solidFill>
            <a:ln w="12700" cap="flat">
              <a:noFill/>
              <a:miter lim="400000"/>
            </a:ln>
            <a:effectLst/>
          </p:spPr>
          <p:txBody>
            <a:bodyPr wrap="square" lIns="45719" tIns="45719" rIns="45719" bIns="45719" numCol="1" anchor="t">
              <a:noAutofit/>
            </a:bodyPr>
            <a:lstStyle/>
            <a:p>
              <a:pPr algn="ctr">
                <a:lnSpc>
                  <a:spcPct val="90000"/>
                </a:lnSpc>
                <a:spcBef>
                  <a:spcPts val="1000"/>
                </a:spcBef>
                <a:defRPr sz="2800"/>
              </a:pPr>
              <a:endParaRPr/>
            </a:p>
          </p:txBody>
        </p:sp>
        <p:sp>
          <p:nvSpPr>
            <p:cNvPr id="152" name="Patricia Banks"/>
            <p:cNvSpPr txBox="1"/>
            <p:nvPr/>
          </p:nvSpPr>
          <p:spPr>
            <a:xfrm>
              <a:off x="0" y="0"/>
              <a:ext cx="2133600" cy="396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nSpc>
                  <a:spcPct val="90000"/>
                </a:lnSpc>
                <a:spcBef>
                  <a:spcPts val="1000"/>
                </a:spcBef>
                <a:defRPr sz="2000">
                  <a:solidFill>
                    <a:srgbClr val="FFFFFF"/>
                  </a:solidFill>
                  <a:latin typeface="Century Gothic"/>
                  <a:ea typeface="Century Gothic"/>
                  <a:cs typeface="Century Gothic"/>
                  <a:sym typeface="Century Gothic"/>
                </a:defRPr>
              </a:lvl1pPr>
            </a:lstStyle>
            <a:p>
              <a:r>
                <a:t>Patricia Banks</a:t>
              </a:r>
            </a:p>
          </p:txBody>
        </p:sp>
      </p:grpSp>
      <p:pic>
        <p:nvPicPr>
          <p:cNvPr id="154" name="Picture 10" descr="Picture 10"/>
          <p:cNvPicPr>
            <a:picLocks noChangeAspect="1"/>
          </p:cNvPicPr>
          <p:nvPr/>
        </p:nvPicPr>
        <p:blipFill>
          <a:blip r:embed="rId5">
            <a:extLst/>
          </a:blip>
          <a:srcRect l="15625" r="12223"/>
          <a:stretch>
            <a:fillRect/>
          </a:stretch>
        </p:blipFill>
        <p:spPr>
          <a:xfrm>
            <a:off x="4733350" y="1445073"/>
            <a:ext cx="2525714" cy="23288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38100">
            <a:solidFill>
              <a:srgbClr val="FF0000"/>
            </a:solidFill>
          </a:ln>
        </p:spPr>
      </p:pic>
      <p:grpSp>
        <p:nvGrpSpPr>
          <p:cNvPr id="157" name="Text Placeholder 5"/>
          <p:cNvGrpSpPr/>
          <p:nvPr/>
        </p:nvGrpSpPr>
        <p:grpSpPr>
          <a:xfrm>
            <a:off x="4913067" y="3848313"/>
            <a:ext cx="2133601" cy="335082"/>
            <a:chOff x="0" y="0"/>
            <a:chExt cx="2133600" cy="335081"/>
          </a:xfrm>
        </p:grpSpPr>
        <p:sp>
          <p:nvSpPr>
            <p:cNvPr id="155" name="Rectangle"/>
            <p:cNvSpPr/>
            <p:nvPr/>
          </p:nvSpPr>
          <p:spPr>
            <a:xfrm>
              <a:off x="0" y="-1"/>
              <a:ext cx="2133600" cy="335083"/>
            </a:xfrm>
            <a:prstGeom prst="rect">
              <a:avLst/>
            </a:prstGeom>
            <a:solidFill>
              <a:srgbClr val="FF0000"/>
            </a:solidFill>
            <a:ln w="12700" cap="flat">
              <a:noFill/>
              <a:miter lim="400000"/>
            </a:ln>
            <a:effectLst/>
          </p:spPr>
          <p:txBody>
            <a:bodyPr wrap="square" lIns="45719" tIns="45719" rIns="45719" bIns="45719" numCol="1" anchor="t">
              <a:noAutofit/>
            </a:bodyPr>
            <a:lstStyle/>
            <a:p>
              <a:pPr algn="ctr">
                <a:lnSpc>
                  <a:spcPct val="90000"/>
                </a:lnSpc>
                <a:spcBef>
                  <a:spcPts val="1000"/>
                </a:spcBef>
                <a:defRPr sz="2800"/>
              </a:pPr>
              <a:endParaRPr/>
            </a:p>
          </p:txBody>
        </p:sp>
        <p:sp>
          <p:nvSpPr>
            <p:cNvPr id="156" name="Jumpstart Auto Repair"/>
            <p:cNvSpPr txBox="1"/>
            <p:nvPr/>
          </p:nvSpPr>
          <p:spPr>
            <a:xfrm>
              <a:off x="0" y="-1"/>
              <a:ext cx="2133600"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nSpc>
                  <a:spcPct val="90000"/>
                </a:lnSpc>
                <a:spcBef>
                  <a:spcPts val="1000"/>
                </a:spcBef>
                <a:defRPr sz="1400">
                  <a:solidFill>
                    <a:srgbClr val="FFFFFF"/>
                  </a:solidFill>
                  <a:latin typeface="Century Gothic"/>
                  <a:ea typeface="Century Gothic"/>
                  <a:cs typeface="Century Gothic"/>
                  <a:sym typeface="Century Gothic"/>
                </a:defRPr>
              </a:lvl1pPr>
            </a:lstStyle>
            <a:p>
              <a:r>
                <a:t>Jumpstart Auto Repair</a:t>
              </a:r>
            </a:p>
          </p:txBody>
        </p:sp>
      </p:grpSp>
      <p:sp>
        <p:nvSpPr>
          <p:cNvPr id="158" name="Rectangle 12"/>
          <p:cNvSpPr txBox="1"/>
          <p:nvPr/>
        </p:nvSpPr>
        <p:spPr>
          <a:xfrm>
            <a:off x="4733350" y="4215631"/>
            <a:ext cx="2525772" cy="1386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Jumpstart Auto Repair is an all-female-run auto repair shop that helps domestic violence survivors who may not be able to afford essential car repairs.</a:t>
            </a:r>
          </a:p>
        </p:txBody>
      </p:sp>
      <p:pic>
        <p:nvPicPr>
          <p:cNvPr id="159" name="Picture 12" descr="Picture 12"/>
          <p:cNvPicPr>
            <a:picLocks noChangeAspect="1"/>
          </p:cNvPicPr>
          <p:nvPr/>
        </p:nvPicPr>
        <p:blipFill>
          <a:blip r:embed="rId6">
            <a:extLst/>
          </a:blip>
          <a:srcRect l="17382" r="23099"/>
          <a:stretch>
            <a:fillRect/>
          </a:stretch>
        </p:blipFill>
        <p:spPr>
          <a:xfrm>
            <a:off x="8629075" y="1404281"/>
            <a:ext cx="2442767" cy="2369655"/>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4"/>
                  <a:pt x="0" y="10798"/>
                </a:cubicBezTo>
                <a:cubicBezTo>
                  <a:pt x="0" y="16763"/>
                  <a:pt x="4837" y="21600"/>
                  <a:pt x="10802" y="21600"/>
                </a:cubicBezTo>
                <a:cubicBezTo>
                  <a:pt x="16767" y="21600"/>
                  <a:pt x="21600" y="16763"/>
                  <a:pt x="21600" y="10798"/>
                </a:cubicBezTo>
                <a:cubicBezTo>
                  <a:pt x="21600" y="4834"/>
                  <a:pt x="16767" y="0"/>
                  <a:pt x="10802" y="0"/>
                </a:cubicBezTo>
                <a:close/>
              </a:path>
            </a:pathLst>
          </a:custGeom>
          <a:ln w="38100">
            <a:solidFill>
              <a:srgbClr val="FF0000"/>
            </a:solidFill>
          </a:ln>
        </p:spPr>
      </p:pic>
      <p:grpSp>
        <p:nvGrpSpPr>
          <p:cNvPr id="162" name="Text Placeholder 5"/>
          <p:cNvGrpSpPr/>
          <p:nvPr/>
        </p:nvGrpSpPr>
        <p:grpSpPr>
          <a:xfrm>
            <a:off x="8783746" y="3841048"/>
            <a:ext cx="2133601" cy="396241"/>
            <a:chOff x="0" y="0"/>
            <a:chExt cx="2133600" cy="396240"/>
          </a:xfrm>
        </p:grpSpPr>
        <p:sp>
          <p:nvSpPr>
            <p:cNvPr id="160" name="Rectangle"/>
            <p:cNvSpPr/>
            <p:nvPr/>
          </p:nvSpPr>
          <p:spPr>
            <a:xfrm>
              <a:off x="0" y="0"/>
              <a:ext cx="2133600" cy="335082"/>
            </a:xfrm>
            <a:prstGeom prst="rect">
              <a:avLst/>
            </a:prstGeom>
            <a:solidFill>
              <a:srgbClr val="FF0000"/>
            </a:solidFill>
            <a:ln w="12700" cap="flat">
              <a:noFill/>
              <a:miter lim="400000"/>
            </a:ln>
            <a:effectLst/>
          </p:spPr>
          <p:txBody>
            <a:bodyPr wrap="square" lIns="45719" tIns="45719" rIns="45719" bIns="45719" numCol="1" anchor="t">
              <a:noAutofit/>
            </a:bodyPr>
            <a:lstStyle/>
            <a:p>
              <a:pPr algn="ctr">
                <a:lnSpc>
                  <a:spcPct val="90000"/>
                </a:lnSpc>
                <a:spcBef>
                  <a:spcPts val="1000"/>
                </a:spcBef>
                <a:defRPr sz="2800"/>
              </a:pPr>
              <a:endParaRPr/>
            </a:p>
          </p:txBody>
        </p:sp>
        <p:sp>
          <p:nvSpPr>
            <p:cNvPr id="161" name="Mary Barra"/>
            <p:cNvSpPr txBox="1"/>
            <p:nvPr/>
          </p:nvSpPr>
          <p:spPr>
            <a:xfrm>
              <a:off x="0" y="0"/>
              <a:ext cx="2133600" cy="396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nSpc>
                  <a:spcPct val="90000"/>
                </a:lnSpc>
                <a:spcBef>
                  <a:spcPts val="1000"/>
                </a:spcBef>
                <a:defRPr sz="2000">
                  <a:solidFill>
                    <a:srgbClr val="FFFFFF"/>
                  </a:solidFill>
                  <a:latin typeface="Century Gothic"/>
                  <a:ea typeface="Century Gothic"/>
                  <a:cs typeface="Century Gothic"/>
                  <a:sym typeface="Century Gothic"/>
                </a:defRPr>
              </a:lvl1pPr>
            </a:lstStyle>
            <a:p>
              <a:r>
                <a:t>Mary Barra</a:t>
              </a:r>
            </a:p>
          </p:txBody>
        </p:sp>
      </p:grpSp>
      <p:sp>
        <p:nvSpPr>
          <p:cNvPr id="163" name="Rectangle 14"/>
          <p:cNvSpPr txBox="1"/>
          <p:nvPr/>
        </p:nvSpPr>
        <p:spPr>
          <a:xfrm>
            <a:off x="8629075" y="4215631"/>
            <a:ext cx="2442944" cy="1386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2060"/>
                </a:solidFill>
                <a:latin typeface="Century Gothic"/>
                <a:ea typeface="Century Gothic"/>
                <a:cs typeface="Century Gothic"/>
                <a:sym typeface="Century Gothic"/>
              </a:defRPr>
            </a:lvl1pPr>
          </a:lstStyle>
          <a:p>
            <a:r>
              <a:t>As acting Chief Executive Officer of General Motors, Mary Barra has placed herself in the history books as the first female CEO of a major global automaker. </a:t>
            </a:r>
          </a:p>
        </p:txBody>
      </p:sp>
      <p:sp>
        <p:nvSpPr>
          <p:cNvPr id="164" name="Rectangle 15"/>
          <p:cNvSpPr txBox="1"/>
          <p:nvPr/>
        </p:nvSpPr>
        <p:spPr>
          <a:xfrm>
            <a:off x="258785" y="872426"/>
            <a:ext cx="1201102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2060"/>
                </a:solidFill>
                <a:latin typeface="Century Gothic"/>
                <a:ea typeface="Century Gothic"/>
                <a:cs typeface="Century Gothic"/>
                <a:sym typeface="Century Gothic"/>
              </a:defRPr>
            </a:lvl1pPr>
          </a:lstStyle>
          <a:p>
            <a:r>
              <a:t>Here are just three examples of women making a large and positive impact on the automotive industry. </a:t>
            </a:r>
          </a:p>
        </p:txBody>
      </p:sp>
      <p:pic>
        <p:nvPicPr>
          <p:cNvPr id="22" name="Picture 21">
            <a:extLst>
              <a:ext uri="{FF2B5EF4-FFF2-40B4-BE49-F238E27FC236}">
                <a16:creationId xmlns:a16="http://schemas.microsoft.com/office/drawing/2014/main" id="{C661FC88-ABF9-417E-94CE-13F6D0CD2D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23" name="TextBox 22">
            <a:extLst>
              <a:ext uri="{FF2B5EF4-FFF2-40B4-BE49-F238E27FC236}">
                <a16:creationId xmlns:a16="http://schemas.microsoft.com/office/drawing/2014/main" id="{4CA51832-50CF-48D2-8854-BCE1D3C9E2DD}"/>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46"/>
                                        </p:tgtEl>
                                        <p:attrNameLst>
                                          <p:attrName>style.visibility</p:attrName>
                                        </p:attrNameLst>
                                      </p:cBhvr>
                                      <p:to>
                                        <p:strVal val="visible"/>
                                      </p:to>
                                    </p:set>
                                    <p:animEffect transition="in" filter="wipe(left)">
                                      <p:cBhvr>
                                        <p:cTn id="7" dur="1000"/>
                                        <p:tgtEl>
                                          <p:spTgt spid="146"/>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53"/>
                                        </p:tgtEl>
                                        <p:attrNameLst>
                                          <p:attrName>style.visibility</p:attrName>
                                        </p:attrNameLst>
                                      </p:cBhvr>
                                      <p:to>
                                        <p:strVal val="visible"/>
                                      </p:to>
                                    </p:set>
                                    <p:animEffect transition="in" filter="dissolve">
                                      <p:cBhvr>
                                        <p:cTn id="11" dur="500"/>
                                        <p:tgtEl>
                                          <p:spTgt spid="153"/>
                                        </p:tgtEl>
                                      </p:cBhvr>
                                    </p:animEffect>
                                  </p:childTnLst>
                                </p:cTn>
                              </p:par>
                            </p:childTnLst>
                          </p:cTn>
                        </p:par>
                        <p:par>
                          <p:cTn id="12" fill="hold">
                            <p:stCondLst>
                              <p:cond delay="1500"/>
                            </p:stCondLst>
                            <p:childTnLst>
                              <p:par>
                                <p:cTn id="13" presetID="9" presetClass="entr" fill="hold" grpId="3" nodeType="afterEffect">
                                  <p:stCondLst>
                                    <p:cond delay="0"/>
                                  </p:stCondLst>
                                  <p:iterate>
                                    <p:tmAbs val="0"/>
                                  </p:iterate>
                                  <p:childTnLst>
                                    <p:set>
                                      <p:cBhvr>
                                        <p:cTn id="14" fill="hold"/>
                                        <p:tgtEl>
                                          <p:spTgt spid="157"/>
                                        </p:tgtEl>
                                        <p:attrNameLst>
                                          <p:attrName>style.visibility</p:attrName>
                                        </p:attrNameLst>
                                      </p:cBhvr>
                                      <p:to>
                                        <p:strVal val="visible"/>
                                      </p:to>
                                    </p:set>
                                    <p:animEffect transition="in" filter="dissolve">
                                      <p:cBhvr>
                                        <p:cTn id="15" dur="500"/>
                                        <p:tgtEl>
                                          <p:spTgt spid="157"/>
                                        </p:tgtEl>
                                      </p:cBhvr>
                                    </p:animEffect>
                                  </p:childTnLst>
                                </p:cTn>
                              </p:par>
                            </p:childTnLst>
                          </p:cTn>
                        </p:par>
                        <p:par>
                          <p:cTn id="16" fill="hold">
                            <p:stCondLst>
                              <p:cond delay="2000"/>
                            </p:stCondLst>
                            <p:childTnLst>
                              <p:par>
                                <p:cTn id="17" presetID="9" presetClass="entr" fill="hold" grpId="4" nodeType="afterEffect">
                                  <p:stCondLst>
                                    <p:cond delay="0"/>
                                  </p:stCondLst>
                                  <p:iterate>
                                    <p:tmAbs val="0"/>
                                  </p:iterate>
                                  <p:childTnLst>
                                    <p:set>
                                      <p:cBhvr>
                                        <p:cTn id="18" fill="hold"/>
                                        <p:tgtEl>
                                          <p:spTgt spid="162"/>
                                        </p:tgtEl>
                                        <p:attrNameLst>
                                          <p:attrName>style.visibility</p:attrName>
                                        </p:attrNameLst>
                                      </p:cBhvr>
                                      <p:to>
                                        <p:strVal val="visible"/>
                                      </p:to>
                                    </p:set>
                                    <p:animEffect transition="in" filter="dissolve">
                                      <p:cBhvr>
                                        <p:cTn id="19" dur="500"/>
                                        <p:tgtEl>
                                          <p:spTgt spid="162"/>
                                        </p:tgtEl>
                                      </p:cBhvr>
                                    </p:animEffect>
                                  </p:childTnLst>
                                </p:cTn>
                              </p:par>
                            </p:childTnLst>
                          </p:cTn>
                        </p:par>
                        <p:par>
                          <p:cTn id="20" fill="hold">
                            <p:stCondLst>
                              <p:cond delay="2500"/>
                            </p:stCondLst>
                            <p:childTnLst>
                              <p:par>
                                <p:cTn id="21" presetID="22" presetClass="entr" presetSubtype="8" fill="hold" grpId="5" nodeType="afterEffect">
                                  <p:stCondLst>
                                    <p:cond delay="0"/>
                                  </p:stCondLst>
                                  <p:iterate>
                                    <p:tmAbs val="0"/>
                                  </p:iterate>
                                  <p:childTnLst>
                                    <p:set>
                                      <p:cBhvr>
                                        <p:cTn id="22" fill="hold"/>
                                        <p:tgtEl>
                                          <p:spTgt spid="145"/>
                                        </p:tgtEl>
                                        <p:attrNameLst>
                                          <p:attrName>style.visibility</p:attrName>
                                        </p:attrNameLst>
                                      </p:cBhvr>
                                      <p:to>
                                        <p:strVal val="visible"/>
                                      </p:to>
                                    </p:set>
                                    <p:animEffect transition="in" filter="wipe(left)">
                                      <p:cBhvr>
                                        <p:cTn id="23"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5" animBg="1" advAuto="0"/>
      <p:bldP spid="146" grpId="1" animBg="1" advAuto="0"/>
      <p:bldP spid="153" grpId="2" animBg="1" advAuto="0"/>
      <p:bldP spid="157" grpId="3" animBg="1" advAuto="0"/>
      <p:bldP spid="162"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6" name="Rectangle"/>
          <p:cNvSpPr/>
          <p:nvPr/>
        </p:nvSpPr>
        <p:spPr>
          <a:xfrm>
            <a:off x="20042" y="807243"/>
            <a:ext cx="12151916" cy="5243514"/>
          </a:xfrm>
          <a:prstGeom prst="rect">
            <a:avLst/>
          </a:prstGeom>
          <a:solidFill>
            <a:srgbClr val="FFFFFF">
              <a:alpha val="60016"/>
            </a:srgbClr>
          </a:solidFill>
          <a:ln w="12700">
            <a:solidFill>
              <a:schemeClr val="accent1">
                <a:alpha val="60016"/>
              </a:schemeClr>
            </a:solidFill>
            <a:miter/>
          </a:ln>
        </p:spPr>
        <p:txBody>
          <a:bodyPr lIns="45719" rIns="45719" anchor="ctr"/>
          <a:lstStyle/>
          <a:p>
            <a:endParaRPr/>
          </a:p>
        </p:txBody>
      </p:sp>
      <p:sp>
        <p:nvSpPr>
          <p:cNvPr id="168" name="Title 3"/>
          <p:cNvSpPr txBox="1">
            <a:spLocks noGrp="1"/>
          </p:cNvSpPr>
          <p:nvPr>
            <p:ph type="title"/>
          </p:nvPr>
        </p:nvSpPr>
        <p:spPr>
          <a:xfrm>
            <a:off x="1949401" y="107900"/>
            <a:ext cx="10242599" cy="798048"/>
          </a:xfrm>
          <a:prstGeom prst="rect">
            <a:avLst/>
          </a:prstGeom>
        </p:spPr>
        <p:txBody>
          <a:bodyPr/>
          <a:lstStyle>
            <a:lvl1pPr>
              <a:defRPr sz="3200" b="1">
                <a:solidFill>
                  <a:srgbClr val="002060"/>
                </a:solidFill>
                <a:latin typeface="Century Gothic"/>
                <a:ea typeface="Century Gothic"/>
                <a:cs typeface="Century Gothic"/>
                <a:sym typeface="Century Gothic"/>
              </a:defRPr>
            </a:lvl1pPr>
          </a:lstStyle>
          <a:p>
            <a:r>
              <a:t>AN AUTO TECH ONLY NEEDS MECHANICAL APTITUDE</a:t>
            </a:r>
          </a:p>
        </p:txBody>
      </p:sp>
      <p:sp>
        <p:nvSpPr>
          <p:cNvPr id="169" name="Content Placeholder 4"/>
          <p:cNvSpPr txBox="1">
            <a:spLocks noGrp="1"/>
          </p:cNvSpPr>
          <p:nvPr>
            <p:ph type="body" idx="1"/>
          </p:nvPr>
        </p:nvSpPr>
        <p:spPr>
          <a:xfrm>
            <a:off x="838200" y="1117600"/>
            <a:ext cx="10515600" cy="3709196"/>
          </a:xfrm>
          <a:prstGeom prst="rect">
            <a:avLst/>
          </a:prstGeom>
        </p:spPr>
        <p:txBody>
          <a:bodyPr/>
          <a:lstStyle/>
          <a:p>
            <a:pPr>
              <a:defRPr b="1">
                <a:solidFill>
                  <a:srgbClr val="002060"/>
                </a:solidFill>
                <a:latin typeface="Century Gothic"/>
                <a:ea typeface="Century Gothic"/>
                <a:cs typeface="Century Gothic"/>
                <a:sym typeface="Century Gothic"/>
              </a:defRPr>
            </a:pPr>
            <a:r>
              <a:t>Of course, it’s essential for techs to have mechanical abilities. But with the ever-expanding technology in vehicles, auto techs also need to be computer savvy and enjoy learning about new features and materials. </a:t>
            </a:r>
          </a:p>
          <a:p>
            <a:pPr>
              <a:defRPr b="1">
                <a:solidFill>
                  <a:srgbClr val="002060"/>
                </a:solidFill>
                <a:latin typeface="Century Gothic"/>
                <a:ea typeface="Century Gothic"/>
                <a:cs typeface="Century Gothic"/>
                <a:sym typeface="Century Gothic"/>
              </a:defRPr>
            </a:pPr>
            <a:r>
              <a:t>Every model includes new options and technology that didn’t even exist a few years ago. </a:t>
            </a:r>
          </a:p>
        </p:txBody>
      </p:sp>
      <p:pic>
        <p:nvPicPr>
          <p:cNvPr id="170"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1671618A-95C1-48CC-B20C-D65F31F70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5AD7D9EB-05F8-4109-8668-23D31317BFBB}"/>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Rectangle"/>
          <p:cNvSpPr/>
          <p:nvPr/>
        </p:nvSpPr>
        <p:spPr>
          <a:xfrm>
            <a:off x="20042" y="807243"/>
            <a:ext cx="12151916" cy="5243514"/>
          </a:xfrm>
          <a:prstGeom prst="rect">
            <a:avLst/>
          </a:prstGeom>
          <a:solidFill>
            <a:srgbClr val="FFFFFF">
              <a:alpha val="60323"/>
            </a:srgbClr>
          </a:solidFill>
          <a:ln w="12700">
            <a:solidFill>
              <a:schemeClr val="accent1">
                <a:alpha val="60323"/>
              </a:schemeClr>
            </a:solidFill>
            <a:miter/>
          </a:ln>
        </p:spPr>
        <p:txBody>
          <a:bodyPr lIns="45719" rIns="45719" anchor="ctr"/>
          <a:lstStyle/>
          <a:p>
            <a:endParaRPr/>
          </a:p>
        </p:txBody>
      </p:sp>
      <p:sp>
        <p:nvSpPr>
          <p:cNvPr id="174" name="Title 3"/>
          <p:cNvSpPr txBox="1">
            <a:spLocks noGrp="1"/>
          </p:cNvSpPr>
          <p:nvPr>
            <p:ph type="title"/>
          </p:nvPr>
        </p:nvSpPr>
        <p:spPr>
          <a:xfrm>
            <a:off x="1949401" y="107900"/>
            <a:ext cx="10242599" cy="798048"/>
          </a:xfrm>
          <a:prstGeom prst="rect">
            <a:avLst/>
          </a:prstGeom>
        </p:spPr>
        <p:txBody>
          <a:bodyPr/>
          <a:lstStyle>
            <a:lvl1pPr>
              <a:defRPr sz="3200" b="1">
                <a:solidFill>
                  <a:srgbClr val="002060"/>
                </a:solidFill>
                <a:latin typeface="Century Gothic"/>
                <a:ea typeface="Century Gothic"/>
                <a:cs typeface="Century Gothic"/>
                <a:sym typeface="Century Gothic"/>
              </a:defRPr>
            </a:lvl1pPr>
          </a:lstStyle>
          <a:p>
            <a:r>
              <a:t>AN AUTO TECH ONLY NEEDS MECHANICAL APTITUDE</a:t>
            </a:r>
          </a:p>
        </p:txBody>
      </p:sp>
      <p:sp>
        <p:nvSpPr>
          <p:cNvPr id="175" name="Content Placeholder 4"/>
          <p:cNvSpPr txBox="1">
            <a:spLocks noGrp="1"/>
          </p:cNvSpPr>
          <p:nvPr>
            <p:ph type="body" idx="1"/>
          </p:nvPr>
        </p:nvSpPr>
        <p:spPr>
          <a:xfrm>
            <a:off x="838200" y="1117600"/>
            <a:ext cx="10515600" cy="3709196"/>
          </a:xfrm>
          <a:prstGeom prst="rect">
            <a:avLst/>
          </a:prstGeom>
        </p:spPr>
        <p:txBody>
          <a:bodyPr/>
          <a:lstStyle/>
          <a:p>
            <a:pPr>
              <a:defRPr b="1">
                <a:solidFill>
                  <a:srgbClr val="002060"/>
                </a:solidFill>
                <a:latin typeface="Century Gothic"/>
                <a:ea typeface="Century Gothic"/>
                <a:cs typeface="Century Gothic"/>
                <a:sym typeface="Century Gothic"/>
              </a:defRPr>
            </a:pPr>
            <a:r>
              <a:t>Of course, it’s essential for techs to have mechanical abilities. But with the ever-expanding technology in vehicles, auto techs also need to be computer savvy and enjoy learning about new features and materials. </a:t>
            </a:r>
          </a:p>
          <a:p>
            <a:pPr>
              <a:defRPr b="1">
                <a:solidFill>
                  <a:srgbClr val="002060"/>
                </a:solidFill>
                <a:latin typeface="Century Gothic"/>
                <a:ea typeface="Century Gothic"/>
                <a:cs typeface="Century Gothic"/>
                <a:sym typeface="Century Gothic"/>
              </a:defRPr>
            </a:pPr>
            <a:r>
              <a:t>Every model includes new options and technology that didn’t even exist a few years ago. </a:t>
            </a:r>
          </a:p>
        </p:txBody>
      </p:sp>
      <p:pic>
        <p:nvPicPr>
          <p:cNvPr id="176" name="Picture 2" descr="Picture 2"/>
          <p:cNvPicPr>
            <a:picLocks noChangeAspect="1"/>
          </p:cNvPicPr>
          <p:nvPr/>
        </p:nvPicPr>
        <p:blipFill>
          <a:blip r:embed="rId3">
            <a:extLst/>
          </a:blip>
          <a:stretch>
            <a:fillRect/>
          </a:stretch>
        </p:blipFill>
        <p:spPr>
          <a:xfrm>
            <a:off x="0" y="-51877"/>
            <a:ext cx="1949402" cy="1117601"/>
          </a:xfrm>
          <a:prstGeom prst="rect">
            <a:avLst/>
          </a:prstGeom>
          <a:ln w="12700">
            <a:miter lim="400000"/>
          </a:ln>
        </p:spPr>
      </p:pic>
      <p:pic>
        <p:nvPicPr>
          <p:cNvPr id="7" name="Picture 6">
            <a:extLst>
              <a:ext uri="{FF2B5EF4-FFF2-40B4-BE49-F238E27FC236}">
                <a16:creationId xmlns:a16="http://schemas.microsoft.com/office/drawing/2014/main" id="{0ADDB992-B52C-4E7B-80CE-F21B6C3FA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09" y="6170664"/>
            <a:ext cx="1568716" cy="644420"/>
          </a:xfrm>
          <a:prstGeom prst="rect">
            <a:avLst/>
          </a:prstGeom>
        </p:spPr>
      </p:pic>
      <p:sp>
        <p:nvSpPr>
          <p:cNvPr id="8" name="TextBox 7">
            <a:extLst>
              <a:ext uri="{FF2B5EF4-FFF2-40B4-BE49-F238E27FC236}">
                <a16:creationId xmlns:a16="http://schemas.microsoft.com/office/drawing/2014/main" id="{8336CD23-1445-4BDA-9820-9A648BE66CDA}"/>
              </a:ext>
            </a:extLst>
          </p:cNvPr>
          <p:cNvSpPr txBox="1"/>
          <p:nvPr/>
        </p:nvSpPr>
        <p:spPr>
          <a:xfrm>
            <a:off x="1742125" y="6308208"/>
            <a:ext cx="1750012" cy="369332"/>
          </a:xfrm>
          <a:prstGeom prst="rect">
            <a:avLst/>
          </a:prstGeom>
          <a:noFill/>
        </p:spPr>
        <p:txBody>
          <a:bodyPr wrap="square" rtlCol="0">
            <a:spAutoFit/>
          </a:bodyPr>
          <a:lstStyle/>
          <a:p>
            <a:pPr algn="ctr"/>
            <a:r>
              <a:rPr lang="en-US" dirty="0">
                <a:solidFill>
                  <a:srgbClr val="C00000"/>
                </a:solidFill>
              </a:rPr>
              <a:t>www.ascca.com</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1681</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FontAwesome</vt:lpstr>
      <vt:lpstr>Office Theme</vt:lpstr>
      <vt:lpstr>PowerPoint Presentation</vt:lpstr>
      <vt:lpstr>Automotive Career Mythbusters</vt:lpstr>
      <vt:lpstr>Automotive Career Mythbusters</vt:lpstr>
      <vt:lpstr>AUTOMOTIVE WORK IS DIRTY</vt:lpstr>
      <vt:lpstr>AUTOMOTIVE WORK IS DIRTY</vt:lpstr>
      <vt:lpstr>THE AUTOMOTIVE INDUSTRY IS JUST FOR MEN</vt:lpstr>
      <vt:lpstr>THE AUTOMOTIVE INDUSTRY IS JUST FOR MEN</vt:lpstr>
      <vt:lpstr>AN AUTO TECH ONLY NEEDS MECHANICAL APTITUDE</vt:lpstr>
      <vt:lpstr>AN AUTO TECH ONLY NEEDS MECHANICAL APTITUDE</vt:lpstr>
      <vt:lpstr>AUTO PROFESSIONALS DON’T MAKE COMPETITIVE SALARIES.</vt:lpstr>
      <vt:lpstr>YOU NEED TO GO TO A FOUR-YEAR COLLEGE TO BE SUCCESSFUL.</vt:lpstr>
      <vt:lpstr>Why Choose a Career in the Automotive Industry</vt:lpstr>
      <vt:lpstr>Different Careers in the Automotive Industry</vt:lpstr>
      <vt:lpstr>Different Careers in the Automotive Industry</vt:lpstr>
      <vt:lpstr>Different Careers in the Automotive Industry</vt:lpstr>
      <vt:lpstr>Different Careers in the Automotive Industry</vt:lpstr>
      <vt:lpstr>Different Careers in the Automotive Industry</vt:lpstr>
      <vt:lpstr>Different Careers in the Automotive Industry</vt:lpstr>
      <vt:lpstr>Different Careers in the Automotive Industry</vt:lpstr>
      <vt:lpstr>Different Careers in the Automotive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 Capriotto</dc:creator>
  <cp:lastModifiedBy>Carm Capriotto</cp:lastModifiedBy>
  <cp:revision>3</cp:revision>
  <dcterms:modified xsi:type="dcterms:W3CDTF">2018-12-03T18:34:27Z</dcterms:modified>
</cp:coreProperties>
</file>